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  <p:sldMasterId id="2147483799" r:id="rId2"/>
    <p:sldMasterId id="2147483835" r:id="rId3"/>
    <p:sldMasterId id="2147483847" r:id="rId4"/>
  </p:sldMasterIdLst>
  <p:notesMasterIdLst>
    <p:notesMasterId r:id="rId28"/>
  </p:notesMasterIdLst>
  <p:sldIdLst>
    <p:sldId id="263" r:id="rId5"/>
    <p:sldId id="256" r:id="rId6"/>
    <p:sldId id="257" r:id="rId7"/>
    <p:sldId id="268" r:id="rId8"/>
    <p:sldId id="269" r:id="rId9"/>
    <p:sldId id="284" r:id="rId10"/>
    <p:sldId id="285" r:id="rId11"/>
    <p:sldId id="272" r:id="rId12"/>
    <p:sldId id="266" r:id="rId13"/>
    <p:sldId id="267" r:id="rId14"/>
    <p:sldId id="279" r:id="rId15"/>
    <p:sldId id="274" r:id="rId16"/>
    <p:sldId id="281" r:id="rId17"/>
    <p:sldId id="278" r:id="rId18"/>
    <p:sldId id="280" r:id="rId19"/>
    <p:sldId id="286" r:id="rId20"/>
    <p:sldId id="282" r:id="rId21"/>
    <p:sldId id="277" r:id="rId22"/>
    <p:sldId id="287" r:id="rId23"/>
    <p:sldId id="273" r:id="rId24"/>
    <p:sldId id="258" r:id="rId25"/>
    <p:sldId id="276" r:id="rId26"/>
    <p:sldId id="26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A0000"/>
    <a:srgbClr val="9797FF"/>
    <a:srgbClr val="FF3F3F"/>
    <a:srgbClr val="79DD79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7F7D9-76C9-47F5-8BF3-2B791B397436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DBA65-2D1E-4C63-BF66-04E1825A73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зменениями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DBA65-2D1E-4C63-BF66-04E1825A731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7D9681F-08A1-408B-BBB2-D9842058E04F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9D11A0-86C8-41F1-B25C-826C859D3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9681F-08A1-408B-BBB2-D9842058E04F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11A0-86C8-41F1-B25C-826C859D3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7D9681F-08A1-408B-BBB2-D9842058E04F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A9D11A0-86C8-41F1-B25C-826C859D3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E31CA50-4D02-42EE-B4EA-4F88587961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4325439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DC3B-7CD4-44BC-883D-720B6168CF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46EF-F418-4742-97DD-AEB97BC855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2821397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DC3B-7CD4-44BC-883D-720B6168CF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46EF-F418-4742-97DD-AEB97BC855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3125903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DC3B-7CD4-44BC-883D-720B6168CF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46EF-F418-4742-97DD-AEB97BC855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9336619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DC3B-7CD4-44BC-883D-720B6168CF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46EF-F418-4742-97DD-AEB97BC855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5961954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DC3B-7CD4-44BC-883D-720B6168CF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46EF-F418-4742-97DD-AEB97BC855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328394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DC3B-7CD4-44BC-883D-720B6168CF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46EF-F418-4742-97DD-AEB97BC855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3033687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DC3B-7CD4-44BC-883D-720B6168CF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46EF-F418-4742-97DD-AEB97BC855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0857426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9681F-08A1-408B-BBB2-D9842058E04F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9D11A0-86C8-41F1-B25C-826C859D31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DC3B-7CD4-44BC-883D-720B6168CF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46EF-F418-4742-97DD-AEB97BC855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973677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DC3B-7CD4-44BC-883D-720B6168CF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46EF-F418-4742-97DD-AEB97BC855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7566936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DC3B-7CD4-44BC-883D-720B6168CF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46EF-F418-4742-97DD-AEB97BC855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1319650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DC3B-7CD4-44BC-883D-720B6168CF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46EF-F418-4742-97DD-AEB97BC855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494415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DC3B-7CD4-44BC-883D-720B6168CF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46EF-F418-4742-97DD-AEB97BC855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2821397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DC3B-7CD4-44BC-883D-720B6168CF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46EF-F418-4742-97DD-AEB97BC855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3125903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DC3B-7CD4-44BC-883D-720B6168CF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46EF-F418-4742-97DD-AEB97BC855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9336619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DC3B-7CD4-44BC-883D-720B6168CF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46EF-F418-4742-97DD-AEB97BC855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5961954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DC3B-7CD4-44BC-883D-720B6168CF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46EF-F418-4742-97DD-AEB97BC855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328394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DC3B-7CD4-44BC-883D-720B6168CF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46EF-F418-4742-97DD-AEB97BC855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3033687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9681F-08A1-408B-BBB2-D9842058E04F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A9D11A0-86C8-41F1-B25C-826C859D31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DC3B-7CD4-44BC-883D-720B6168CF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46EF-F418-4742-97DD-AEB97BC855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0857426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DC3B-7CD4-44BC-883D-720B6168CF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46EF-F418-4742-97DD-AEB97BC855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973677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DC3B-7CD4-44BC-883D-720B6168CF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46EF-F418-4742-97DD-AEB97BC855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7566936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DC3B-7CD4-44BC-883D-720B6168CF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46EF-F418-4742-97DD-AEB97BC855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1319650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DC3B-7CD4-44BC-883D-720B6168CF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46EF-F418-4742-97DD-AEB97BC855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494415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C767-9BA5-48EC-BE38-ADF1B6AAD5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FE12-634C-4D31-8D1E-822472F60F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C767-9BA5-48EC-BE38-ADF1B6AAD5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FE12-634C-4D31-8D1E-822472F60F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C767-9BA5-48EC-BE38-ADF1B6AAD5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FE12-634C-4D31-8D1E-822472F60F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C767-9BA5-48EC-BE38-ADF1B6AAD5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FE12-634C-4D31-8D1E-822472F60F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C767-9BA5-48EC-BE38-ADF1B6AAD5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FE12-634C-4D31-8D1E-822472F60F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7D9681F-08A1-408B-BBB2-D9842058E04F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A9D11A0-86C8-41F1-B25C-826C859D31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C767-9BA5-48EC-BE38-ADF1B6AAD5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FE12-634C-4D31-8D1E-822472F60F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C767-9BA5-48EC-BE38-ADF1B6AAD5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FE12-634C-4D31-8D1E-822472F60F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C767-9BA5-48EC-BE38-ADF1B6AAD5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FE12-634C-4D31-8D1E-822472F60F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C767-9BA5-48EC-BE38-ADF1B6AAD5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FE12-634C-4D31-8D1E-822472F60F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C767-9BA5-48EC-BE38-ADF1B6AAD5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FE12-634C-4D31-8D1E-822472F60F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C767-9BA5-48EC-BE38-ADF1B6AAD5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FE12-634C-4D31-8D1E-822472F60F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7D9681F-08A1-408B-BBB2-D9842058E04F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A9D11A0-86C8-41F1-B25C-826C859D31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9681F-08A1-408B-BBB2-D9842058E04F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9D11A0-86C8-41F1-B25C-826C859D3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9681F-08A1-408B-BBB2-D9842058E04F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9D11A0-86C8-41F1-B25C-826C859D3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9681F-08A1-408B-BBB2-D9842058E04F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9D11A0-86C8-41F1-B25C-826C859D31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7D9681F-08A1-408B-BBB2-D9842058E04F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A9D11A0-86C8-41F1-B25C-826C859D31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7D9681F-08A1-408B-BBB2-D9842058E04F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A9D11A0-86C8-41F1-B25C-826C859D3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3DC3B-7CD4-44BC-883D-720B6168CF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646EF-F418-4742-97DD-AEB97BC855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160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ransition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3DC3B-7CD4-44BC-883D-720B6168CF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646EF-F418-4742-97DD-AEB97BC855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160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ransition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2C767-9BA5-48EC-BE38-ADF1B6AAD5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9FE12-634C-4D31-8D1E-822472F60F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png"/><Relationship Id="rId2" Type="http://schemas.openxmlformats.org/officeDocument/2006/relationships/hyperlink" Target="https://aforisimo.ru/autor/%D0%93%D0%B5%D0%BD%D1%80%D0%B8+%D0%A4%D0%BE%D1%80%D0%B4/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344211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851104" cy="9906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972109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Возможные  механизмы формирования ОГИ</a:t>
            </a:r>
            <a:endParaRPr lang="ru-RU" sz="3200" b="1" dirty="0">
              <a:solidFill>
                <a:srgbClr val="972109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67544" y="2420888"/>
            <a:ext cx="6912768" cy="206084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Уважаемые коллеги!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ru-RU" sz="3600" dirty="0" smtClean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механизмы формирования организационной готовности к изменениям вы могли бы предложить?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8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175398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7452320" cy="9906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972109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Педагогическое проектирование</a:t>
            </a:r>
            <a:endParaRPr lang="ru-RU" sz="3200" b="1" dirty="0">
              <a:solidFill>
                <a:srgbClr val="972109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7EB99DB7-5712-4718-90E8-F297C1E99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04864"/>
            <a:ext cx="7308304" cy="2776439"/>
          </a:xfrm>
        </p:spPr>
        <p:txBody>
          <a:bodyPr>
            <a:normAutofit lnSpcReduction="10000"/>
          </a:bodyPr>
          <a:lstStyle/>
          <a:p>
            <a:pPr marL="360363" indent="0" algn="ctr">
              <a:buNone/>
            </a:pPr>
            <a:r>
              <a:rPr lang="ru-RU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одно из направлений социального проектирования, направленное </a:t>
            </a:r>
            <a:r>
              <a:rPr lang="ru-RU" b="1" i="0" dirty="0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на создание и изменение</a:t>
            </a:r>
            <a:r>
              <a:rPr lang="ru-RU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организованных процессов образования, воспитания и обучения</a:t>
            </a:r>
          </a:p>
          <a:p>
            <a:pPr marL="0" indent="0" algn="r">
              <a:buNone/>
            </a:pPr>
            <a:r>
              <a:rPr lang="ru-RU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Е.С. Заир-Бек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884695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851104" cy="9906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972109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Ресурсы проектных команд</a:t>
            </a:r>
            <a:endParaRPr lang="ru-RU" sz="3200" b="1" dirty="0">
              <a:solidFill>
                <a:srgbClr val="972109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907704" y="1700808"/>
            <a:ext cx="4032448" cy="1224136"/>
          </a:xfrm>
          <a:prstGeom prst="roundRect">
            <a:avLst/>
          </a:prstGeom>
          <a:solidFill>
            <a:srgbClr val="979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Проектная команда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3501008"/>
            <a:ext cx="2843808" cy="936104"/>
          </a:xfrm>
          <a:prstGeom prst="roundRect">
            <a:avLst/>
          </a:prstGeom>
          <a:solidFill>
            <a:srgbClr val="979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роли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4869160"/>
            <a:ext cx="2664296" cy="936104"/>
          </a:xfrm>
          <a:prstGeom prst="roundRect">
            <a:avLst/>
          </a:prstGeom>
          <a:solidFill>
            <a:srgbClr val="979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компетенции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47864" y="3645024"/>
            <a:ext cx="3600400" cy="1224136"/>
          </a:xfrm>
          <a:prstGeom prst="roundRect">
            <a:avLst/>
          </a:prstGeom>
          <a:solidFill>
            <a:srgbClr val="979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Коммуникация (усиление,  дополнение  деятельности друг друга</a:t>
            </a:r>
            <a:r>
              <a:rPr lang="ru-RU" sz="2000" dirty="0" smtClean="0">
                <a:solidFill>
                  <a:srgbClr val="002060"/>
                </a:solidFill>
              </a:rPr>
              <a:t>)</a:t>
            </a:r>
            <a:endParaRPr lang="ru-RU" sz="2000" dirty="0">
              <a:solidFill>
                <a:srgbClr val="00206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1763688" y="2924944"/>
            <a:ext cx="1080120" cy="648072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411760" y="2924944"/>
            <a:ext cx="1152128" cy="216024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211960" y="2996952"/>
            <a:ext cx="792088" cy="576064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580112" y="2924944"/>
            <a:ext cx="720080" cy="504056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940152" y="2708920"/>
            <a:ext cx="936104" cy="288032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3131840" y="5085184"/>
            <a:ext cx="5412438" cy="17728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термином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«проектная команда»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понимаем группу педагогов образовательного учреждения, организованных для совместной работы ради достижения общей цели в реализации актуальных направлений деятельности и имеющих взаимодополняющие навыки. </a:t>
            </a:r>
          </a:p>
        </p:txBody>
      </p:sp>
    </p:spTree>
    <p:extLst>
      <p:ext uri="{BB962C8B-B14F-4D97-AF65-F5344CB8AC3E}">
        <p14:creationId xmlns:p14="http://schemas.microsoft.com/office/powerpoint/2010/main" xmlns="" val="38884695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79DBEDE-E787-44F6-A94F-E4F651D61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972109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Правила успешности проектной деятельности команды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6E0D37D-C9E7-4F6C-88B0-DC2C95917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340768"/>
            <a:ext cx="7886700" cy="374441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b="0" i="0" dirty="0">
                <a:effectLst/>
                <a:latin typeface="Open Sans" panose="020B0606030504020204" pitchFamily="34" charset="0"/>
              </a:rPr>
              <a:t>В команде нет авторитарных лидеров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0" i="0" dirty="0">
                <a:effectLst/>
                <a:latin typeface="Open Sans" panose="020B0606030504020204" pitchFamily="34" charset="0"/>
              </a:rPr>
              <a:t>Все члены команды активны, то есть вносят свой вклад в общее дело. Нет так называемых «спящих партнеров»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0" i="0" dirty="0">
                <a:effectLst/>
                <a:latin typeface="Open Sans" panose="020B0606030504020204" pitchFamily="34" charset="0"/>
              </a:rPr>
              <a:t>Все члены команды получают удовлетворение от общения друг с другом в процессе совместной деятельности, которая личностно значима для каждого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0" i="0" dirty="0">
                <a:effectLst/>
                <a:latin typeface="Open Sans" panose="020B0606030504020204" pitchFamily="34" charset="0"/>
              </a:rPr>
              <a:t>Ответственность за конечный результат несут все члены команды, выполняющие проектное задание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42218223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740352" cy="752104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972109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Деятельность проектных команд.  Примеры из практики</a:t>
            </a:r>
            <a:endParaRPr lang="ru-RU" sz="3200" b="1" dirty="0">
              <a:solidFill>
                <a:srgbClr val="972109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980728"/>
            <a:ext cx="3240360" cy="73866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1F497D">
                    <a:lumMod val="75000"/>
                  </a:srgbClr>
                </a:solidFill>
              </a:rPr>
              <a:t>Проектные команды</a:t>
            </a:r>
          </a:p>
          <a:p>
            <a:pPr algn="ctr"/>
            <a:endParaRPr lang="ru-RU" i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9872" y="980728"/>
            <a:ext cx="324036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1F497D">
                    <a:lumMod val="75000"/>
                  </a:srgbClr>
                </a:solidFill>
              </a:rPr>
              <a:t>Направления работы команд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212976"/>
            <a:ext cx="3138735" cy="430887"/>
          </a:xfrm>
          <a:prstGeom prst="rect">
            <a:avLst/>
          </a:prstGeom>
          <a:solidFill>
            <a:srgbClr val="9797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Проектная деятельность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1844824"/>
            <a:ext cx="3138735" cy="430887"/>
          </a:xfrm>
          <a:prstGeom prst="rect">
            <a:avLst/>
          </a:prstGeom>
          <a:solidFill>
            <a:srgbClr val="9797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Речевая культура</a:t>
            </a:r>
            <a:endParaRPr lang="ru-RU" sz="2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492896"/>
            <a:ext cx="3174739" cy="430887"/>
          </a:xfrm>
          <a:prstGeom prst="rect">
            <a:avLst/>
          </a:prstGeom>
          <a:solidFill>
            <a:srgbClr val="9797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Цифровая среда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3811687"/>
            <a:ext cx="3138735" cy="769441"/>
          </a:xfrm>
          <a:prstGeom prst="rect">
            <a:avLst/>
          </a:prstGeom>
          <a:solidFill>
            <a:srgbClr val="9797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стратегии выбора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7152"/>
            <a:ext cx="3138735" cy="769441"/>
          </a:xfrm>
          <a:prstGeom prst="rect">
            <a:avLst/>
          </a:prstGeom>
          <a:solidFill>
            <a:srgbClr val="9797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семиотических решений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91880" y="1916832"/>
            <a:ext cx="295232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проектных задач</a:t>
            </a:r>
            <a:endParaRPr lang="ru-RU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91880" y="2708920"/>
            <a:ext cx="3024336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со смыслом</a:t>
            </a:r>
            <a:endParaRPr lang="ru-RU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91880" y="3284984"/>
            <a:ext cx="3024336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ресурсов цифровой среды</a:t>
            </a:r>
            <a:endParaRPr lang="ru-RU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Правая фигурная скобка 26"/>
          <p:cNvSpPr/>
          <p:nvPr/>
        </p:nvSpPr>
        <p:spPr>
          <a:xfrm>
            <a:off x="3203848" y="1641662"/>
            <a:ext cx="234026" cy="488368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8" name="Правая фигурная скобка 27"/>
          <p:cNvSpPr/>
          <p:nvPr/>
        </p:nvSpPr>
        <p:spPr>
          <a:xfrm>
            <a:off x="6516216" y="1844824"/>
            <a:ext cx="360040" cy="46805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4" name="Левая фигурная скобка 33"/>
          <p:cNvSpPr/>
          <p:nvPr/>
        </p:nvSpPr>
        <p:spPr>
          <a:xfrm>
            <a:off x="3419872" y="2060848"/>
            <a:ext cx="72008" cy="439248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76256" y="1052736"/>
            <a:ext cx="553998" cy="56166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Новые профессиональные компетенции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91880" y="4149080"/>
            <a:ext cx="299582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«банка» заданий на развитие ФГ</a:t>
            </a:r>
            <a:endParaRPr lang="ru-RU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19872" y="5013176"/>
            <a:ext cx="3024336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Освоение текстов разной природы</a:t>
            </a:r>
            <a:endParaRPr lang="ru-RU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5733256"/>
            <a:ext cx="3138735" cy="769441"/>
          </a:xfrm>
          <a:prstGeom prst="rect">
            <a:avLst/>
          </a:prstGeom>
          <a:solidFill>
            <a:srgbClr val="9797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Функциональная грамотность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91880" y="5877272"/>
            <a:ext cx="3024336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практик вариативного выбора</a:t>
            </a:r>
            <a:endParaRPr lang="ru-RU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Стрелка вправо 34"/>
          <p:cNvSpPr/>
          <p:nvPr/>
        </p:nvSpPr>
        <p:spPr>
          <a:xfrm>
            <a:off x="6588224" y="4005064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-38874"/>
            <a:ext cx="1676400" cy="6893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Стрелка вправо 31"/>
          <p:cNvSpPr/>
          <p:nvPr/>
        </p:nvSpPr>
        <p:spPr>
          <a:xfrm>
            <a:off x="3275856" y="3933056"/>
            <a:ext cx="432048" cy="247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7A7E19-E3A6-4958-A9C1-AE0514395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972109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Основные вопросы проекта?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691ACAE-1F71-48A8-8D05-7DDE38CA3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99512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b="0" i="0" dirty="0">
                <a:effectLst/>
                <a:latin typeface="Open Sans" panose="020B0606030504020204" pitchFamily="34" charset="0"/>
              </a:rPr>
              <a:t>Что нужно сделать, чтобы реализовать проект? Предметная область: цели, задачи, виды работ, основные результаты, масштабы, сложность, допустимые сроки</a:t>
            </a:r>
          </a:p>
          <a:p>
            <a:r>
              <a:rPr lang="ru-RU" b="0" i="0" dirty="0">
                <a:effectLst/>
                <a:latin typeface="Open Sans" panose="020B0606030504020204" pitchFamily="34" charset="0"/>
              </a:rPr>
              <a:t>Как сделать? Основные идеи реализации</a:t>
            </a:r>
          </a:p>
          <a:p>
            <a:r>
              <a:rPr lang="ru-RU" b="0" i="0" dirty="0">
                <a:effectLst/>
                <a:latin typeface="Open Sans" panose="020B0606030504020204" pitchFamily="34" charset="0"/>
              </a:rPr>
              <a:t>Кого касается проект? Круг основных пассивных участников</a:t>
            </a:r>
          </a:p>
          <a:p>
            <a:r>
              <a:rPr lang="ru-RU" b="0" i="0" dirty="0">
                <a:effectLst/>
                <a:latin typeface="Open Sans" panose="020B0606030504020204" pitchFamily="34" charset="0"/>
              </a:rPr>
              <a:t>Каковы мотивы участников проекта? Способы </a:t>
            </a:r>
            <a:r>
              <a:rPr lang="ru-RU" b="0" i="0" dirty="0" err="1">
                <a:effectLst/>
                <a:latin typeface="Open Sans" panose="020B0606030504020204" pitchFamily="34" charset="0"/>
              </a:rPr>
              <a:t>соорганизации</a:t>
            </a:r>
            <a:r>
              <a:rPr lang="ru-RU" b="0" i="0" dirty="0">
                <a:effectLst/>
                <a:latin typeface="Open Sans" panose="020B0606030504020204" pitchFamily="34" charset="0"/>
              </a:rPr>
              <a:t> и мотивации участников</a:t>
            </a:r>
          </a:p>
          <a:p>
            <a:r>
              <a:rPr lang="ru-RU" b="0" i="0" dirty="0">
                <a:effectLst/>
                <a:latin typeface="Open Sans" panose="020B0606030504020204" pitchFamily="34" charset="0"/>
              </a:rPr>
              <a:t>Кто будет выполнять проект? Круг основных активных участников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-38874"/>
            <a:ext cx="1676400" cy="6893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919736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EA10ED-369D-41F3-BD0D-9E15F9F8A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972109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Виды проектных продуктов </a:t>
            </a:r>
            <a:r>
              <a:rPr lang="ru-RU" sz="3600" b="1" dirty="0" smtClean="0">
                <a:solidFill>
                  <a:srgbClr val="972109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/>
            </a:r>
            <a:br>
              <a:rPr lang="ru-RU" sz="3600" b="1" dirty="0" smtClean="0">
                <a:solidFill>
                  <a:srgbClr val="972109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</a:br>
            <a:r>
              <a:rPr lang="ru-RU" sz="3600" b="1" dirty="0" smtClean="0">
                <a:solidFill>
                  <a:srgbClr val="972109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на </a:t>
            </a:r>
            <a:r>
              <a:rPr lang="ru-RU" sz="3600" b="1" dirty="0">
                <a:solidFill>
                  <a:srgbClr val="972109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уровне ОО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6DF3D000-6210-4036-8573-A7767EF98A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42212303"/>
              </p:ext>
            </p:extLst>
          </p:nvPr>
        </p:nvGraphicFramePr>
        <p:xfrm>
          <a:off x="0" y="1556792"/>
          <a:ext cx="7491162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7054">
                  <a:extLst>
                    <a:ext uri="{9D8B030D-6E8A-4147-A177-3AD203B41FA5}">
                      <a16:colId xmlns:a16="http://schemas.microsoft.com/office/drawing/2014/main" xmlns="" val="3977249530"/>
                    </a:ext>
                  </a:extLst>
                </a:gridCol>
                <a:gridCol w="2497054">
                  <a:extLst>
                    <a:ext uri="{9D8B030D-6E8A-4147-A177-3AD203B41FA5}">
                      <a16:colId xmlns:a16="http://schemas.microsoft.com/office/drawing/2014/main" xmlns="" val="4116503890"/>
                    </a:ext>
                  </a:extLst>
                </a:gridCol>
                <a:gridCol w="2497054">
                  <a:extLst>
                    <a:ext uri="{9D8B030D-6E8A-4147-A177-3AD203B41FA5}">
                      <a16:colId xmlns:a16="http://schemas.microsoft.com/office/drawing/2014/main" xmlns="" val="3979160383"/>
                    </a:ext>
                  </a:extLst>
                </a:gridCol>
              </a:tblGrid>
              <a:tr h="77310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Организационно-управленческие</a:t>
                      </a:r>
                    </a:p>
                  </a:txBody>
                  <a:tcPr marL="68580" marR="6858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Дидактико-методические</a:t>
                      </a:r>
                    </a:p>
                  </a:txBody>
                  <a:tcPr marL="68580" marR="6858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Научно-педагогические</a:t>
                      </a:r>
                    </a:p>
                  </a:txBody>
                  <a:tcPr marL="68580" marR="6858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6524901"/>
                  </a:ext>
                </a:extLst>
              </a:tr>
              <a:tr h="36937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Учебные планы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Расписания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Положения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Должностные инструкции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Технологии (электронный документооборот, ВСОКО, СДО)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Алгоритмы деятельности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dirty="0"/>
                    </a:p>
                  </a:txBody>
                  <a:tcPr marL="68580" marR="6858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Учебно-методические комплексы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Дидактические материалы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Методические материалы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Методические рекомендации по использованию педагогических приемов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Сценарии образовательных событий</a:t>
                      </a:r>
                    </a:p>
                  </a:txBody>
                  <a:tcPr marL="68580" marR="6858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Публикации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Результаты экспериментальных исследований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Концептуальные обобщения</a:t>
                      </a:r>
                    </a:p>
                  </a:txBody>
                  <a:tcPr marL="68580" marR="6858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7571124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-38874"/>
            <a:ext cx="1676400" cy="6893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18428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972109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Матрица проекта</a:t>
            </a:r>
            <a:endParaRPr lang="ru-RU" sz="3600" b="1" dirty="0">
              <a:solidFill>
                <a:srgbClr val="972109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 l="16322" t="23251" r="18372" b="10797"/>
          <a:stretch>
            <a:fillRect/>
          </a:stretch>
        </p:blipFill>
        <p:spPr bwMode="auto">
          <a:xfrm>
            <a:off x="0" y="1340768"/>
            <a:ext cx="91440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972109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Проектные команды в Гимназии</a:t>
            </a:r>
            <a:endParaRPr lang="ru-RU" sz="3600" b="1" dirty="0">
              <a:solidFill>
                <a:srgbClr val="972109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556792"/>
            <a:ext cx="4248472" cy="5112568"/>
          </a:xfrm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ПРОЕКТНАЯ ДЕЯТЕЛЬНОСТЬ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Методические </a:t>
            </a:r>
            <a:r>
              <a:rPr lang="ru-RU" sz="2400" b="1" dirty="0" smtClean="0">
                <a:solidFill>
                  <a:srgbClr val="C00000"/>
                </a:solidFill>
              </a:rPr>
              <a:t>продукты</a:t>
            </a:r>
          </a:p>
          <a:p>
            <a:pPr marL="0" indent="0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Комплект проектных задач на основе текстов: «Горе от ума», «Ревизор» и другие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Новые компетенции</a:t>
            </a:r>
          </a:p>
          <a:p>
            <a:pPr marL="0" indent="0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Составление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метапредметных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заданий на основе текста</a:t>
            </a:r>
          </a:p>
          <a:p>
            <a:pPr marL="0" indent="0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Диагностика мотивационного типа личности ученика</a:t>
            </a:r>
          </a:p>
          <a:p>
            <a:pPr marL="0" indent="0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Экспертиза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сформированности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метапредметных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умений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716016" y="1628800"/>
            <a:ext cx="4248472" cy="504056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 vert="horz">
            <a:normAutofit fontScale="92500" lnSpcReduction="20000"/>
          </a:bodyPr>
          <a:lstStyle/>
          <a:p>
            <a:pPr marR="0" lvl="0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РЕЧЕВАЯ КУЛЬТУРА</a:t>
            </a:r>
          </a:p>
          <a:p>
            <a:pPr marL="320040" marR="0" lvl="0" indent="-320040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Методические </a:t>
            </a:r>
            <a:r>
              <a:rPr lang="ru-RU" sz="2400" b="1" dirty="0" smtClean="0">
                <a:solidFill>
                  <a:srgbClr val="C00000"/>
                </a:solidFill>
              </a:rPr>
              <a:t>продукты</a:t>
            </a:r>
          </a:p>
          <a:p>
            <a:pPr marR="0" lvl="0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УМК «Саквояж путешественника»</a:t>
            </a:r>
          </a:p>
          <a:p>
            <a:pPr marR="0" lvl="0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Конструктор заданий на развитие речевой культуры ученика (чтение, письмо, слушание, устная речь)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Новые компетенции</a:t>
            </a:r>
          </a:p>
          <a:p>
            <a:pPr marR="0" lvl="0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Освоение стратегий смыслового чтения</a:t>
            </a:r>
          </a:p>
          <a:p>
            <a:pPr marR="0" lvl="0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Составление заданий  на развитие речевой культуры с дифференциацией  по уровню сложности и виду речевой деятельности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79DBEDE-E787-44F6-A94F-E4F651D61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972109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Педагогическое </a:t>
            </a:r>
            <a:r>
              <a:rPr lang="ru-RU" sz="3600" b="1" dirty="0" smtClean="0">
                <a:solidFill>
                  <a:srgbClr val="972109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проектирование, как механизм формирования </a:t>
            </a:r>
            <a:r>
              <a:rPr lang="ru-RU" sz="3600" b="1" dirty="0" smtClean="0">
                <a:solidFill>
                  <a:srgbClr val="972109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ОГИ</a:t>
            </a:r>
            <a:endParaRPr lang="ru-RU" sz="3600" b="1" dirty="0">
              <a:solidFill>
                <a:srgbClr val="972109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27584" y="2492896"/>
            <a:ext cx="7884368" cy="206084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Уважаемые коллеги!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ru-RU" sz="3600" dirty="0" smtClean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проектные команды работают в вашем образовательном учреждении? Какие </a:t>
            </a:r>
            <a:r>
              <a:rPr lang="ru-RU" sz="3600" dirty="0" smtClean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проектные продукты </a:t>
            </a:r>
            <a:r>
              <a:rPr lang="ru-RU" sz="3600" dirty="0" smtClean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создаются в процессе их деятельности?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8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182232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501775"/>
            <a:ext cx="6482680" cy="1927225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Механизмы формирования организационной готовности к изменениям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725144"/>
            <a:ext cx="6400800" cy="1252736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err="1" smtClean="0">
                <a:solidFill>
                  <a:srgbClr val="002060"/>
                </a:solidFill>
              </a:rPr>
              <a:t>Юркова</a:t>
            </a:r>
            <a:r>
              <a:rPr lang="ru-RU" dirty="0" smtClean="0">
                <a:solidFill>
                  <a:srgbClr val="002060"/>
                </a:solidFill>
              </a:rPr>
              <a:t> Татьяна Анатольевна, </a:t>
            </a:r>
            <a:r>
              <a:rPr lang="ru-RU" dirty="0" err="1" smtClean="0">
                <a:solidFill>
                  <a:srgbClr val="002060"/>
                </a:solidFill>
              </a:rPr>
              <a:t>к.пед</a:t>
            </a:r>
            <a:r>
              <a:rPr lang="ru-RU" dirty="0" smtClean="0">
                <a:solidFill>
                  <a:srgbClr val="002060"/>
                </a:solidFill>
              </a:rPr>
              <a:t>. наук, заместитель директора 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Второй Санкт-Петербургской Гимназии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714" y="0"/>
            <a:ext cx="1676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6544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972109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Курсовое обучение «Профессиональное развитие </a:t>
            </a:r>
            <a:br>
              <a:rPr lang="ru-RU" sz="3600" b="1" dirty="0" smtClean="0">
                <a:solidFill>
                  <a:srgbClr val="972109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</a:br>
            <a:r>
              <a:rPr lang="ru-RU" sz="3600" b="1" dirty="0" smtClean="0">
                <a:solidFill>
                  <a:srgbClr val="972109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учителя: управление изменениями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628800"/>
            <a:ext cx="7344816" cy="397031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indent="90488" algn="just"/>
            <a:r>
              <a:rPr lang="ru-RU" sz="2800" dirty="0" smtClean="0"/>
              <a:t>Ситуация неопределенности является одной </a:t>
            </a:r>
            <a:r>
              <a:rPr lang="ru-RU" sz="2800" dirty="0" smtClean="0"/>
              <a:t>из </a:t>
            </a:r>
            <a:r>
              <a:rPr lang="ru-RU" sz="2800" dirty="0" smtClean="0"/>
              <a:t>существенных характеристик современного общества. </a:t>
            </a:r>
          </a:p>
          <a:p>
            <a:pPr indent="90488" algn="just"/>
            <a:r>
              <a:rPr lang="ru-RU" sz="2800" dirty="0" smtClean="0"/>
              <a:t>Актуальность программы обусловлена происходящими изменениями во всех сферах жизни общества, включая образование. </a:t>
            </a:r>
          </a:p>
          <a:p>
            <a:pPr indent="90488" algn="just"/>
            <a:r>
              <a:rPr lang="ru-RU" sz="2800" dirty="0" smtClean="0"/>
              <a:t>В этой связи </a:t>
            </a:r>
            <a:r>
              <a:rPr lang="ru-RU" sz="2800" dirty="0" smtClean="0">
                <a:solidFill>
                  <a:srgbClr val="8A0000"/>
                </a:solidFill>
              </a:rPr>
              <a:t>умение работать в ситуации перемен становится наиболее ценной способностью каждого человека</a:t>
            </a:r>
            <a:r>
              <a:rPr lang="ru-RU" sz="2800" dirty="0" smtClean="0"/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-38874"/>
            <a:ext cx="1676400" cy="6893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87624" y="5934670"/>
            <a:ext cx="61561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/>
              <a:t>Программа реализуется кафедрами педагогики и </a:t>
            </a:r>
            <a:r>
              <a:rPr lang="ru-RU" sz="2000" b="1" dirty="0" err="1" smtClean="0"/>
              <a:t>андрагогики</a:t>
            </a:r>
            <a:r>
              <a:rPr lang="ru-RU" sz="2000" b="1" dirty="0" smtClean="0"/>
              <a:t>,  управления и экономики образования </a:t>
            </a:r>
            <a:r>
              <a:rPr lang="ru-RU" sz="2000" b="1" dirty="0" err="1" smtClean="0"/>
              <a:t>СПбАППО</a:t>
            </a:r>
            <a:endParaRPr lang="ru-RU" sz="20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7055696" cy="9906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972109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Какие эффекты дает педагогическое проектирование, как механизм формирования ОГИ?</a:t>
            </a:r>
            <a:endParaRPr lang="ru-RU" sz="3200" b="1" dirty="0">
              <a:solidFill>
                <a:srgbClr val="972109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556792"/>
            <a:ext cx="7211144" cy="3744416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Кооперация и отношения сотрудничества </a:t>
            </a:r>
          </a:p>
          <a:p>
            <a:r>
              <a:rPr lang="ru-RU" sz="2400" dirty="0" smtClean="0"/>
              <a:t>Интенсификация процессов (социально-психологические эффекты группы)</a:t>
            </a:r>
          </a:p>
          <a:p>
            <a:r>
              <a:rPr lang="ru-RU" sz="2400" dirty="0" smtClean="0"/>
              <a:t>Новизна задач </a:t>
            </a:r>
          </a:p>
          <a:p>
            <a:r>
              <a:rPr lang="ru-RU" sz="2400" dirty="0" smtClean="0"/>
              <a:t>Новые роли</a:t>
            </a:r>
          </a:p>
          <a:p>
            <a:r>
              <a:rPr lang="ru-RU" sz="2400" dirty="0" smtClean="0"/>
              <a:t>Новые компетенции</a:t>
            </a:r>
          </a:p>
          <a:p>
            <a:r>
              <a:rPr lang="ru-RU" sz="2400" dirty="0" smtClean="0"/>
              <a:t>Новый уровень понимания, </a:t>
            </a:r>
            <a:r>
              <a:rPr lang="ru-RU" sz="2400" dirty="0" err="1" smtClean="0"/>
              <a:t>осознавания</a:t>
            </a:r>
            <a:r>
              <a:rPr lang="ru-RU" sz="2400" dirty="0" smtClean="0"/>
              <a:t>, профессионального сознания и самосознания</a:t>
            </a:r>
          </a:p>
          <a:p>
            <a:r>
              <a:rPr lang="ru-RU" sz="2400" dirty="0" smtClean="0">
                <a:solidFill>
                  <a:srgbClr val="8A0000"/>
                </a:solidFill>
              </a:rPr>
              <a:t>Новый уровень личной активности</a:t>
            </a:r>
            <a:endParaRPr lang="ru-RU" sz="2400" dirty="0">
              <a:solidFill>
                <a:srgbClr val="8A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-38874"/>
            <a:ext cx="1676400" cy="6893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5873115"/>
            <a:ext cx="622818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900" b="1" dirty="0" smtClean="0">
                <a:solidFill>
                  <a:srgbClr val="972109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+mj-ea"/>
                <a:cs typeface="+mj-cs"/>
              </a:rPr>
              <a:t>Умение работать в ситуации перемен…</a:t>
            </a:r>
          </a:p>
        </p:txBody>
      </p:sp>
      <p:sp>
        <p:nvSpPr>
          <p:cNvPr id="7" name="Штриховая стрелка вправо 6"/>
          <p:cNvSpPr/>
          <p:nvPr/>
        </p:nvSpPr>
        <p:spPr>
          <a:xfrm rot="5400000">
            <a:off x="3745457" y="5335663"/>
            <a:ext cx="864097" cy="363141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10567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9221"/>
            <a:ext cx="7380312" cy="1325563"/>
          </a:xfrm>
        </p:spPr>
        <p:txBody>
          <a:bodyPr>
            <a:noAutofit/>
          </a:bodyPr>
          <a:lstStyle/>
          <a:p>
            <a:r>
              <a:rPr lang="ru-RU" sz="2900" b="1" dirty="0">
                <a:solidFill>
                  <a:srgbClr val="972109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Собраться вместе есть начало. </a:t>
            </a:r>
            <a:br>
              <a:rPr lang="ru-RU" sz="2900" b="1" dirty="0">
                <a:solidFill>
                  <a:srgbClr val="972109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</a:br>
            <a:r>
              <a:rPr lang="ru-RU" sz="2900" b="1" dirty="0">
                <a:solidFill>
                  <a:srgbClr val="972109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	Держаться вместе есть прогресс.</a:t>
            </a:r>
            <a:br>
              <a:rPr lang="ru-RU" sz="2900" b="1" dirty="0">
                <a:solidFill>
                  <a:srgbClr val="972109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</a:br>
            <a:r>
              <a:rPr lang="ru-RU" sz="2900" b="1" dirty="0">
                <a:solidFill>
                  <a:srgbClr val="972109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		Работать вместе есть успех.</a:t>
            </a:r>
            <a:r>
              <a:rPr lang="ru-RU" sz="2300" dirty="0">
                <a:solidFill>
                  <a:srgbClr val="003E81"/>
                </a:solidFill>
                <a:latin typeface="Bookman Old Style" panose="02050604050505020204" pitchFamily="18" charset="0"/>
              </a:rPr>
              <a:t/>
            </a:r>
            <a:br>
              <a:rPr lang="ru-RU" sz="2300" dirty="0">
                <a:solidFill>
                  <a:srgbClr val="003E81"/>
                </a:solidFill>
                <a:latin typeface="Bookman Old Style" panose="02050604050505020204" pitchFamily="18" charset="0"/>
              </a:rPr>
            </a:br>
            <a:r>
              <a:rPr lang="ru-RU" sz="2300" dirty="0">
                <a:solidFill>
                  <a:srgbClr val="003E81"/>
                </a:solidFill>
                <a:latin typeface="Bookman Old Style" panose="02050604050505020204" pitchFamily="18" charset="0"/>
              </a:rPr>
              <a:t>						</a:t>
            </a:r>
            <a:r>
              <a:rPr lang="ru-RU" sz="1600" dirty="0">
                <a:solidFill>
                  <a:srgbClr val="003E81"/>
                </a:solidFill>
                <a:latin typeface="Bookman Old Style" panose="02050604050505020204" pitchFamily="18" charset="0"/>
                <a:hlinkClick r:id="rId2"/>
              </a:rPr>
              <a:t>Генри Форд</a:t>
            </a:r>
            <a:endParaRPr lang="ru-RU" sz="1600" dirty="0">
              <a:solidFill>
                <a:srgbClr val="003E8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Picture 2" descr="IMG_85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689"/>
          <a:stretch>
            <a:fillRect/>
          </a:stretch>
        </p:blipFill>
        <p:spPr bwMode="auto">
          <a:xfrm>
            <a:off x="611560" y="1484784"/>
            <a:ext cx="2754296" cy="2439792"/>
          </a:xfrm>
          <a:prstGeom prst="hexagon">
            <a:avLst>
              <a:gd name="adj" fmla="val 28223"/>
              <a:gd name="vf" fmla="val 115470"/>
            </a:avLst>
          </a:prstGeom>
          <a:noFill/>
          <a:ln w="9525" algn="in">
            <a:solidFill>
              <a:srgbClr val="2C223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7" name="Picture 4" descr="IMG_858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441"/>
          <a:stretch>
            <a:fillRect/>
          </a:stretch>
        </p:blipFill>
        <p:spPr bwMode="auto">
          <a:xfrm>
            <a:off x="683568" y="4209982"/>
            <a:ext cx="2726768" cy="2243354"/>
          </a:xfrm>
          <a:prstGeom prst="hexagon">
            <a:avLst>
              <a:gd name="adj" fmla="val 33218"/>
              <a:gd name="vf" fmla="val 115470"/>
            </a:avLst>
          </a:prstGeom>
          <a:noFill/>
          <a:ln w="9525" algn="in">
            <a:solidFill>
              <a:srgbClr val="2C223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8" name="Picture 5" descr="DSCF133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56792"/>
            <a:ext cx="2876708" cy="2227450"/>
          </a:xfrm>
          <a:prstGeom prst="hexagon">
            <a:avLst>
              <a:gd name="adj" fmla="val 35006"/>
              <a:gd name="vf" fmla="val 115470"/>
            </a:avLst>
          </a:prstGeom>
          <a:noFill/>
          <a:ln w="9525" algn="in">
            <a:solidFill>
              <a:srgbClr val="2C223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9" name="Picture 6" descr="DSCF133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70381"/>
            <a:ext cx="2953365" cy="2454963"/>
          </a:xfrm>
          <a:prstGeom prst="hexagon">
            <a:avLst>
              <a:gd name="adj" fmla="val 37459"/>
              <a:gd name="vf" fmla="val 115470"/>
            </a:avLst>
          </a:prstGeom>
          <a:noFill/>
          <a:ln w="9525" algn="in">
            <a:solidFill>
              <a:srgbClr val="2C223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-38874"/>
            <a:ext cx="1676400" cy="6893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323277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018453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851104" cy="990600"/>
          </a:xfrm>
        </p:spPr>
        <p:txBody>
          <a:bodyPr>
            <a:normAutofit/>
          </a:bodyPr>
          <a:lstStyle/>
          <a:p>
            <a:pPr marL="571500" indent="-571500"/>
            <a:r>
              <a:rPr lang="ru-RU" sz="2800" b="1" dirty="0" smtClean="0">
                <a:solidFill>
                  <a:srgbClr val="972109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Влияние внешних и внутренних факторов</a:t>
            </a:r>
            <a:endParaRPr lang="ru-RU" sz="2800" b="1" dirty="0">
              <a:solidFill>
                <a:srgbClr val="972109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Шестиугольник 5"/>
          <p:cNvSpPr/>
          <p:nvPr/>
        </p:nvSpPr>
        <p:spPr>
          <a:xfrm>
            <a:off x="251520" y="1916832"/>
            <a:ext cx="3168352" cy="1440160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ВНЕШНИЕ ФАКТОРЫ </a:t>
            </a:r>
            <a:endParaRPr lang="ru-RU" sz="2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323528" y="4365104"/>
            <a:ext cx="3168352" cy="1440160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ВНУТРЕННИЕ ФАКТОРЫ</a:t>
            </a: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4211960" y="2996952"/>
            <a:ext cx="3024336" cy="1584176"/>
          </a:xfrm>
          <a:prstGeom prst="flowChartPunchedTap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В ШКОЛЕ</a:t>
            </a:r>
            <a:endParaRPr lang="ru-RU" sz="2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 rot="17680341">
            <a:off x="3888999" y="1698555"/>
            <a:ext cx="460066" cy="1961397"/>
          </a:xfrm>
          <a:prstGeom prst="curvedLeftArrow">
            <a:avLst/>
          </a:prstGeom>
          <a:solidFill>
            <a:srgbClr val="79DD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право стрелка 18"/>
          <p:cNvSpPr/>
          <p:nvPr/>
        </p:nvSpPr>
        <p:spPr>
          <a:xfrm rot="15178345" flipH="1">
            <a:off x="3856012" y="4432963"/>
            <a:ext cx="727623" cy="2013813"/>
          </a:xfrm>
          <a:prstGeom prst="curvedLeftArrow">
            <a:avLst>
              <a:gd name="adj1" fmla="val 21665"/>
              <a:gd name="adj2" fmla="val 50000"/>
              <a:gd name="adj3" fmla="val 9066"/>
            </a:avLst>
          </a:prstGeom>
          <a:solidFill>
            <a:srgbClr val="79DD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17539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Шестиугольник 6">
            <a:extLst>
              <a:ext uri="{FF2B5EF4-FFF2-40B4-BE49-F238E27FC236}">
                <a16:creationId xmlns="" xmlns:a16="http://schemas.microsoft.com/office/drawing/2014/main" id="{AB6B7A44-7DE9-4D2A-B997-095BE81DE11B}"/>
              </a:ext>
            </a:extLst>
          </p:cNvPr>
          <p:cNvSpPr/>
          <p:nvPr/>
        </p:nvSpPr>
        <p:spPr>
          <a:xfrm>
            <a:off x="35496" y="836712"/>
            <a:ext cx="1944216" cy="715600"/>
          </a:xfrm>
          <a:prstGeom prst="hexagon">
            <a:avLst/>
          </a:prstGeom>
          <a:solidFill>
            <a:srgbClr val="9797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РЕЙТИНГОВЫХ ИССЛЕДОВАНИЙ</a:t>
            </a:r>
          </a:p>
        </p:txBody>
      </p:sp>
      <p:sp>
        <p:nvSpPr>
          <p:cNvPr id="8" name="Шестиугольник 7">
            <a:extLst>
              <a:ext uri="{FF2B5EF4-FFF2-40B4-BE49-F238E27FC236}">
                <a16:creationId xmlns="" xmlns:a16="http://schemas.microsoft.com/office/drawing/2014/main" id="{477F37F4-4BDC-46F8-9FB3-88C8AD90D83E}"/>
              </a:ext>
            </a:extLst>
          </p:cNvPr>
          <p:cNvSpPr/>
          <p:nvPr/>
        </p:nvSpPr>
        <p:spPr>
          <a:xfrm>
            <a:off x="-16898" y="1628800"/>
            <a:ext cx="1996610" cy="981073"/>
          </a:xfrm>
          <a:prstGeom prst="hexagon">
            <a:avLst/>
          </a:prstGeom>
          <a:solidFill>
            <a:srgbClr val="9797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РАБОТ РЕГИОНАЛЬНЫХ И ВСЕРОССИЙСКИХ</a:t>
            </a:r>
          </a:p>
        </p:txBody>
      </p:sp>
      <p:sp>
        <p:nvSpPr>
          <p:cNvPr id="9" name="Шестиугольник 8">
            <a:extLst>
              <a:ext uri="{FF2B5EF4-FFF2-40B4-BE49-F238E27FC236}">
                <a16:creationId xmlns="" xmlns:a16="http://schemas.microsoft.com/office/drawing/2014/main" id="{83BD90AA-170C-43BE-ACE5-A423E444322F}"/>
              </a:ext>
            </a:extLst>
          </p:cNvPr>
          <p:cNvSpPr/>
          <p:nvPr/>
        </p:nvSpPr>
        <p:spPr>
          <a:xfrm>
            <a:off x="0" y="2708920"/>
            <a:ext cx="1907704" cy="748058"/>
          </a:xfrm>
          <a:prstGeom prst="hexagon">
            <a:avLst/>
          </a:prstGeom>
          <a:solidFill>
            <a:srgbClr val="9797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ИМИДЖ ГИМНАЗИИ</a:t>
            </a:r>
          </a:p>
        </p:txBody>
      </p:sp>
      <p:sp>
        <p:nvSpPr>
          <p:cNvPr id="10" name="Шестиугольник 9">
            <a:extLst>
              <a:ext uri="{FF2B5EF4-FFF2-40B4-BE49-F238E27FC236}">
                <a16:creationId xmlns="" xmlns:a16="http://schemas.microsoft.com/office/drawing/2014/main" id="{9B198C1E-731E-476D-AE82-196519A07C7D}"/>
              </a:ext>
            </a:extLst>
          </p:cNvPr>
          <p:cNvSpPr/>
          <p:nvPr/>
        </p:nvSpPr>
        <p:spPr>
          <a:xfrm>
            <a:off x="0" y="3501008"/>
            <a:ext cx="2123728" cy="1008112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КОГНИТИВНЫЕ И ЛИЧНОСТНЫЕ ИЗМЕНЕНИЯ ДЕТЕЙ</a:t>
            </a:r>
          </a:p>
        </p:txBody>
      </p:sp>
      <p:sp>
        <p:nvSpPr>
          <p:cNvPr id="11" name="Шестиугольник 10">
            <a:extLst>
              <a:ext uri="{FF2B5EF4-FFF2-40B4-BE49-F238E27FC236}">
                <a16:creationId xmlns="" xmlns:a16="http://schemas.microsoft.com/office/drawing/2014/main" id="{E68F7F0D-6C72-44F9-9B3D-4E4FD67DD26E}"/>
              </a:ext>
            </a:extLst>
          </p:cNvPr>
          <p:cNvSpPr/>
          <p:nvPr/>
        </p:nvSpPr>
        <p:spPr>
          <a:xfrm>
            <a:off x="0" y="4581128"/>
            <a:ext cx="2151494" cy="1109867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В ПОВЕДЕНИИ РОДИТЕЛЕЙ, СТИЛЕ ОТНОШЕНИЙ СО ШКОЛОЙ</a:t>
            </a:r>
          </a:p>
        </p:txBody>
      </p:sp>
      <p:sp>
        <p:nvSpPr>
          <p:cNvPr id="12" name="Шестиугольник 11">
            <a:extLst>
              <a:ext uri="{FF2B5EF4-FFF2-40B4-BE49-F238E27FC236}">
                <a16:creationId xmlns="" xmlns:a16="http://schemas.microsoft.com/office/drawing/2014/main" id="{69766029-E849-4BDF-8AD9-E8138F390E34}"/>
              </a:ext>
            </a:extLst>
          </p:cNvPr>
          <p:cNvSpPr/>
          <p:nvPr/>
        </p:nvSpPr>
        <p:spPr>
          <a:xfrm>
            <a:off x="0" y="5830962"/>
            <a:ext cx="2195740" cy="982414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ИНТЕГРАЦИЯ ЦИФРОВОЙ И ОБЫЧНОЙ РЕАЛЬНОСТИ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7F1AF1F0-1898-4652-A79C-70AE9989463C}"/>
              </a:ext>
            </a:extLst>
          </p:cNvPr>
          <p:cNvSpPr/>
          <p:nvPr/>
        </p:nvSpPr>
        <p:spPr>
          <a:xfrm>
            <a:off x="2627784" y="836712"/>
            <a:ext cx="4804909" cy="864096"/>
          </a:xfrm>
          <a:prstGeom prst="rect">
            <a:avLst/>
          </a:prstGeom>
          <a:ln>
            <a:solidFill>
              <a:srgbClr val="8A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Овладение педагогическим инструментарием для обеспечения </a:t>
            </a:r>
            <a:r>
              <a:rPr 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однородности </a:t>
            </a: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результатов учащихся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5DD072F0-BE71-407C-944D-60E59EC11B7A}"/>
              </a:ext>
            </a:extLst>
          </p:cNvPr>
          <p:cNvSpPr/>
          <p:nvPr/>
        </p:nvSpPr>
        <p:spPr>
          <a:xfrm>
            <a:off x="2627784" y="1844824"/>
            <a:ext cx="4806729" cy="714245"/>
          </a:xfrm>
          <a:prstGeom prst="rect">
            <a:avLst/>
          </a:prstGeom>
          <a:ln>
            <a:solidFill>
              <a:srgbClr val="8A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Построение системы формирования функциональной грамотности</a:t>
            </a:r>
            <a:endParaRPr lang="ru-RU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A9D030E2-7A34-4CF1-883E-105BA390FF38}"/>
              </a:ext>
            </a:extLst>
          </p:cNvPr>
          <p:cNvSpPr/>
          <p:nvPr/>
        </p:nvSpPr>
        <p:spPr>
          <a:xfrm>
            <a:off x="2627784" y="2708920"/>
            <a:ext cx="4806729" cy="858261"/>
          </a:xfrm>
          <a:prstGeom prst="rect">
            <a:avLst/>
          </a:prstGeom>
          <a:ln>
            <a:solidFill>
              <a:srgbClr val="8A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Сохранение репутации Гимназии как одного из ведущих лидеров в образовании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B31FCCD1-C697-4DEA-9784-000AD3E31217}"/>
              </a:ext>
            </a:extLst>
          </p:cNvPr>
          <p:cNvSpPr/>
          <p:nvPr/>
        </p:nvSpPr>
        <p:spPr>
          <a:xfrm>
            <a:off x="2627784" y="3717032"/>
            <a:ext cx="4806729" cy="864096"/>
          </a:xfrm>
          <a:prstGeom prst="rect">
            <a:avLst/>
          </a:prstGeom>
          <a:ln>
            <a:solidFill>
              <a:srgbClr val="8A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Совершенствование педагогического инструментария для взаимодействия с современным учеником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81BC6DA8-7C5A-4549-92A2-88EDEF2E72C2}"/>
              </a:ext>
            </a:extLst>
          </p:cNvPr>
          <p:cNvSpPr/>
          <p:nvPr/>
        </p:nvSpPr>
        <p:spPr>
          <a:xfrm>
            <a:off x="2627784" y="4797152"/>
            <a:ext cx="4806729" cy="714245"/>
          </a:xfrm>
          <a:prstGeom prst="rect">
            <a:avLst/>
          </a:prstGeom>
          <a:ln>
            <a:solidFill>
              <a:srgbClr val="8A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Отработка механизмов взаимодействия с родителями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6B70C54B-9667-480E-BB42-A8B0488DBF02}"/>
              </a:ext>
            </a:extLst>
          </p:cNvPr>
          <p:cNvSpPr/>
          <p:nvPr/>
        </p:nvSpPr>
        <p:spPr>
          <a:xfrm>
            <a:off x="2627784" y="5805264"/>
            <a:ext cx="4806729" cy="714245"/>
          </a:xfrm>
          <a:prstGeom prst="rect">
            <a:avLst/>
          </a:prstGeom>
          <a:ln>
            <a:solidFill>
              <a:srgbClr val="8A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возможностей ресурса цифровой среды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51520" y="332656"/>
            <a:ext cx="7322964" cy="37892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972109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+mj-ea"/>
                <a:cs typeface="+mj-cs"/>
              </a:rPr>
              <a:t>Примеры внешних  факторов</a:t>
            </a:r>
            <a:r>
              <a:rPr lang="ru-RU" sz="3200" dirty="0" smtClean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dirty="0" smtClean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n w="0"/>
              <a:solidFill>
                <a:srgbClr val="4472C4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Стрелка: вправо 12">
            <a:extLst>
              <a:ext uri="{FF2B5EF4-FFF2-40B4-BE49-F238E27FC236}">
                <a16:creationId xmlns="" xmlns:a16="http://schemas.microsoft.com/office/drawing/2014/main" id="{4FEC94B0-BEA1-47C2-A87F-1E126970B221}"/>
              </a:ext>
            </a:extLst>
          </p:cNvPr>
          <p:cNvSpPr/>
          <p:nvPr/>
        </p:nvSpPr>
        <p:spPr>
          <a:xfrm>
            <a:off x="1835696" y="1196752"/>
            <a:ext cx="883086" cy="19638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rgbClr val="5B9BD5"/>
                </a:solidFill>
                <a:prstDash val="solid"/>
              </a:ln>
              <a:pattFill prst="pct50">
                <a:fgClr>
                  <a:srgbClr val="5B9BD5"/>
                </a:fgClr>
                <a:bgClr>
                  <a:srgbClr val="5B9BD5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5B9BD5"/>
                </a:outerShdw>
              </a:effectLst>
            </a:endParaRPr>
          </a:p>
        </p:txBody>
      </p:sp>
      <p:sp>
        <p:nvSpPr>
          <p:cNvPr id="29" name="Стрелка: вправо 12">
            <a:extLst>
              <a:ext uri="{FF2B5EF4-FFF2-40B4-BE49-F238E27FC236}">
                <a16:creationId xmlns="" xmlns:a16="http://schemas.microsoft.com/office/drawing/2014/main" id="{4FEC94B0-BEA1-47C2-A87F-1E126970B221}"/>
              </a:ext>
            </a:extLst>
          </p:cNvPr>
          <p:cNvSpPr/>
          <p:nvPr/>
        </p:nvSpPr>
        <p:spPr>
          <a:xfrm>
            <a:off x="1907704" y="2132856"/>
            <a:ext cx="883086" cy="19638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rgbClr val="5B9BD5"/>
                </a:solidFill>
                <a:prstDash val="solid"/>
              </a:ln>
              <a:pattFill prst="pct50">
                <a:fgClr>
                  <a:srgbClr val="5B9BD5"/>
                </a:fgClr>
                <a:bgClr>
                  <a:srgbClr val="5B9BD5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5B9BD5"/>
                </a:outerShdw>
              </a:effectLst>
            </a:endParaRPr>
          </a:p>
        </p:txBody>
      </p:sp>
      <p:sp>
        <p:nvSpPr>
          <p:cNvPr id="30" name="Стрелка: вправо 12">
            <a:extLst>
              <a:ext uri="{FF2B5EF4-FFF2-40B4-BE49-F238E27FC236}">
                <a16:creationId xmlns="" xmlns:a16="http://schemas.microsoft.com/office/drawing/2014/main" id="{4FEC94B0-BEA1-47C2-A87F-1E126970B221}"/>
              </a:ext>
            </a:extLst>
          </p:cNvPr>
          <p:cNvSpPr/>
          <p:nvPr/>
        </p:nvSpPr>
        <p:spPr>
          <a:xfrm>
            <a:off x="1835696" y="2996952"/>
            <a:ext cx="883086" cy="19638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rgbClr val="5B9BD5"/>
                </a:solidFill>
                <a:prstDash val="solid"/>
              </a:ln>
              <a:pattFill prst="pct50">
                <a:fgClr>
                  <a:srgbClr val="5B9BD5"/>
                </a:fgClr>
                <a:bgClr>
                  <a:srgbClr val="5B9BD5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5B9BD5"/>
                </a:outerShdw>
              </a:effectLst>
            </a:endParaRPr>
          </a:p>
        </p:txBody>
      </p:sp>
      <p:sp>
        <p:nvSpPr>
          <p:cNvPr id="31" name="Стрелка: вправо 12">
            <a:extLst>
              <a:ext uri="{FF2B5EF4-FFF2-40B4-BE49-F238E27FC236}">
                <a16:creationId xmlns="" xmlns:a16="http://schemas.microsoft.com/office/drawing/2014/main" id="{4FEC94B0-BEA1-47C2-A87F-1E126970B221}"/>
              </a:ext>
            </a:extLst>
          </p:cNvPr>
          <p:cNvSpPr/>
          <p:nvPr/>
        </p:nvSpPr>
        <p:spPr>
          <a:xfrm>
            <a:off x="1835696" y="3861048"/>
            <a:ext cx="883086" cy="19638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rgbClr val="5B9BD5"/>
                </a:solidFill>
                <a:prstDash val="solid"/>
              </a:ln>
              <a:pattFill prst="pct50">
                <a:fgClr>
                  <a:srgbClr val="5B9BD5"/>
                </a:fgClr>
                <a:bgClr>
                  <a:srgbClr val="5B9BD5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5B9BD5"/>
                </a:outerShdw>
              </a:effectLst>
            </a:endParaRPr>
          </a:p>
        </p:txBody>
      </p:sp>
      <p:sp>
        <p:nvSpPr>
          <p:cNvPr id="32" name="Стрелка: вправо 12">
            <a:extLst>
              <a:ext uri="{FF2B5EF4-FFF2-40B4-BE49-F238E27FC236}">
                <a16:creationId xmlns="" xmlns:a16="http://schemas.microsoft.com/office/drawing/2014/main" id="{4FEC94B0-BEA1-47C2-A87F-1E126970B221}"/>
              </a:ext>
            </a:extLst>
          </p:cNvPr>
          <p:cNvSpPr/>
          <p:nvPr/>
        </p:nvSpPr>
        <p:spPr>
          <a:xfrm>
            <a:off x="1907704" y="5013176"/>
            <a:ext cx="883086" cy="19638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rgbClr val="5B9BD5"/>
                </a:solidFill>
                <a:prstDash val="solid"/>
              </a:ln>
              <a:pattFill prst="pct50">
                <a:fgClr>
                  <a:srgbClr val="5B9BD5"/>
                </a:fgClr>
                <a:bgClr>
                  <a:srgbClr val="5B9BD5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5B9BD5"/>
                </a:outerShdw>
              </a:effectLst>
            </a:endParaRPr>
          </a:p>
        </p:txBody>
      </p:sp>
      <p:sp>
        <p:nvSpPr>
          <p:cNvPr id="33" name="Стрелка: вправо 12">
            <a:extLst>
              <a:ext uri="{FF2B5EF4-FFF2-40B4-BE49-F238E27FC236}">
                <a16:creationId xmlns="" xmlns:a16="http://schemas.microsoft.com/office/drawing/2014/main" id="{4FEC94B0-BEA1-47C2-A87F-1E126970B221}"/>
              </a:ext>
            </a:extLst>
          </p:cNvPr>
          <p:cNvSpPr/>
          <p:nvPr/>
        </p:nvSpPr>
        <p:spPr>
          <a:xfrm>
            <a:off x="1907704" y="6165304"/>
            <a:ext cx="883086" cy="19638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rgbClr val="5B9BD5"/>
                </a:solidFill>
                <a:prstDash val="solid"/>
              </a:ln>
              <a:pattFill prst="pct50">
                <a:fgClr>
                  <a:srgbClr val="5B9BD5"/>
                </a:fgClr>
                <a:bgClr>
                  <a:srgbClr val="5B9BD5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5B9BD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89195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1C20D3A-4E91-46D5-9F0E-11C600901EDB}"/>
              </a:ext>
            </a:extLst>
          </p:cNvPr>
          <p:cNvSpPr/>
          <p:nvPr/>
        </p:nvSpPr>
        <p:spPr>
          <a:xfrm>
            <a:off x="227984" y="1052736"/>
            <a:ext cx="2399799" cy="122413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Приток молодых учителей, новых учителей из других регионов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F015758-FA91-422F-A30E-E2285D39FC8C}"/>
              </a:ext>
            </a:extLst>
          </p:cNvPr>
          <p:cNvSpPr/>
          <p:nvPr/>
        </p:nvSpPr>
        <p:spPr>
          <a:xfrm>
            <a:off x="227984" y="2626950"/>
            <a:ext cx="2399799" cy="94606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учителей в режиме многозадачности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D16476B-5EC7-46E1-83B4-DB30B51C78D4}"/>
              </a:ext>
            </a:extLst>
          </p:cNvPr>
          <p:cNvSpPr/>
          <p:nvPr/>
        </p:nvSpPr>
        <p:spPr>
          <a:xfrm>
            <a:off x="227985" y="4077072"/>
            <a:ext cx="2399799" cy="9417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Диагностика стадии жизненного цикла Гимназии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89A8F6B9-F644-4279-ADEC-1393E1564B82}"/>
              </a:ext>
            </a:extLst>
          </p:cNvPr>
          <p:cNvSpPr/>
          <p:nvPr/>
        </p:nvSpPr>
        <p:spPr>
          <a:xfrm>
            <a:off x="2843808" y="1268760"/>
            <a:ext cx="4804909" cy="714245"/>
          </a:xfrm>
          <a:prstGeom prst="rect">
            <a:avLst/>
          </a:prstGeom>
          <a:ln>
            <a:solidFill>
              <a:srgbClr val="8A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Движущая сила развития коллектива (способ преодоления сопротивления)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4AE2BE81-AA79-46E3-BEBA-61253F65DBDA}"/>
              </a:ext>
            </a:extLst>
          </p:cNvPr>
          <p:cNvSpPr/>
          <p:nvPr/>
        </p:nvSpPr>
        <p:spPr>
          <a:xfrm>
            <a:off x="2771800" y="2708920"/>
            <a:ext cx="4804909" cy="714245"/>
          </a:xfrm>
          <a:prstGeom prst="rect">
            <a:avLst/>
          </a:prstGeom>
          <a:ln>
            <a:solidFill>
              <a:srgbClr val="8A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Оптимизация в решении задач, в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т.ч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через электронный документооборот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7C5EA070-FB9A-4AC4-8EBA-7C07B5CE8D5D}"/>
              </a:ext>
            </a:extLst>
          </p:cNvPr>
          <p:cNvSpPr/>
          <p:nvPr/>
        </p:nvSpPr>
        <p:spPr>
          <a:xfrm>
            <a:off x="2771800" y="4221088"/>
            <a:ext cx="4804909" cy="714245"/>
          </a:xfrm>
          <a:prstGeom prst="rect">
            <a:avLst/>
          </a:prstGeom>
          <a:ln>
            <a:solidFill>
              <a:srgbClr val="8A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Удерживать баланс между гибкостью и контролем</a:t>
            </a:r>
          </a:p>
        </p:txBody>
      </p:sp>
      <p:sp>
        <p:nvSpPr>
          <p:cNvPr id="9" name="Стрелка: вправо 8">
            <a:extLst>
              <a:ext uri="{FF2B5EF4-FFF2-40B4-BE49-F238E27FC236}">
                <a16:creationId xmlns="" xmlns:a16="http://schemas.microsoft.com/office/drawing/2014/main" id="{E6E61E0E-56B1-4889-BDE2-2A284FB078D9}"/>
              </a:ext>
            </a:extLst>
          </p:cNvPr>
          <p:cNvSpPr/>
          <p:nvPr/>
        </p:nvSpPr>
        <p:spPr>
          <a:xfrm>
            <a:off x="2400299" y="1496866"/>
            <a:ext cx="659533" cy="20394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4" name="Стрелка: вправо 8">
            <a:extLst>
              <a:ext uri="{FF2B5EF4-FFF2-40B4-BE49-F238E27FC236}">
                <a16:creationId xmlns="" xmlns:a16="http://schemas.microsoft.com/office/drawing/2014/main" id="{E6E61E0E-56B1-4889-BDE2-2A284FB078D9}"/>
              </a:ext>
            </a:extLst>
          </p:cNvPr>
          <p:cNvSpPr/>
          <p:nvPr/>
        </p:nvSpPr>
        <p:spPr>
          <a:xfrm>
            <a:off x="2339752" y="2996952"/>
            <a:ext cx="659533" cy="20394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6" name="Стрелка: вправо 8">
            <a:extLst>
              <a:ext uri="{FF2B5EF4-FFF2-40B4-BE49-F238E27FC236}">
                <a16:creationId xmlns="" xmlns:a16="http://schemas.microsoft.com/office/drawing/2014/main" id="{E6E61E0E-56B1-4889-BDE2-2A284FB078D9}"/>
              </a:ext>
            </a:extLst>
          </p:cNvPr>
          <p:cNvSpPr/>
          <p:nvPr/>
        </p:nvSpPr>
        <p:spPr>
          <a:xfrm>
            <a:off x="2339752" y="4509120"/>
            <a:ext cx="659533" cy="20394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ED16476B-5EC7-46E1-83B4-DB30B51C78D4}"/>
              </a:ext>
            </a:extLst>
          </p:cNvPr>
          <p:cNvSpPr/>
          <p:nvPr/>
        </p:nvSpPr>
        <p:spPr>
          <a:xfrm>
            <a:off x="251520" y="5445224"/>
            <a:ext cx="2304256" cy="10801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удовлетворенности учителей, детей, родителей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7C5EA070-FB9A-4AC4-8EBA-7C07B5CE8D5D}"/>
              </a:ext>
            </a:extLst>
          </p:cNvPr>
          <p:cNvSpPr/>
          <p:nvPr/>
        </p:nvSpPr>
        <p:spPr>
          <a:xfrm>
            <a:off x="2771800" y="5517232"/>
            <a:ext cx="4804909" cy="714245"/>
          </a:xfrm>
          <a:prstGeom prst="rect">
            <a:avLst/>
          </a:prstGeom>
          <a:ln>
            <a:solidFill>
              <a:srgbClr val="8A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Реакция на конкретные проблемы, изменения в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</a:t>
            </a:r>
          </a:p>
        </p:txBody>
      </p:sp>
      <p:sp>
        <p:nvSpPr>
          <p:cNvPr id="22" name="Стрелка: вправо 8">
            <a:extLst>
              <a:ext uri="{FF2B5EF4-FFF2-40B4-BE49-F238E27FC236}">
                <a16:creationId xmlns="" xmlns:a16="http://schemas.microsoft.com/office/drawing/2014/main" id="{E6E61E0E-56B1-4889-BDE2-2A284FB078D9}"/>
              </a:ext>
            </a:extLst>
          </p:cNvPr>
          <p:cNvSpPr/>
          <p:nvPr/>
        </p:nvSpPr>
        <p:spPr>
          <a:xfrm>
            <a:off x="2339752" y="5733256"/>
            <a:ext cx="659533" cy="20394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95536" y="260648"/>
            <a:ext cx="70038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72109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Примеры внутренних   факторов</a:t>
            </a:r>
            <a:r>
              <a:rPr lang="ru-RU" sz="3200" dirty="0" smtClean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4185106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851104" cy="990600"/>
          </a:xfrm>
        </p:spPr>
        <p:txBody>
          <a:bodyPr>
            <a:noAutofit/>
          </a:bodyPr>
          <a:lstStyle/>
          <a:p>
            <a:pPr marL="571500" indent="-571500"/>
            <a:r>
              <a:rPr lang="ru-RU" sz="3200" b="1" dirty="0" smtClean="0">
                <a:solidFill>
                  <a:srgbClr val="972109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Организационная готовность к изменениям</a:t>
            </a:r>
            <a:endParaRPr lang="ru-RU" sz="3200" b="1" dirty="0">
              <a:solidFill>
                <a:srgbClr val="972109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0" y="1916832"/>
            <a:ext cx="7560840" cy="4351338"/>
          </a:xfrm>
          <a:ln>
            <a:solidFill>
              <a:schemeClr val="tx1"/>
            </a:solidFill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i="1" dirty="0" smtClean="0">
                <a:latin typeface="Calibri" pitchFamily="34" charset="0"/>
                <a:cs typeface="Times New Roman" panose="02020603050405020304" pitchFamily="18" charset="0"/>
              </a:rPr>
              <a:t>свойство</a:t>
            </a:r>
            <a:r>
              <a:rPr lang="ru-RU" dirty="0" smtClean="0">
                <a:latin typeface="Calibri" pitchFamily="34" charset="0"/>
                <a:cs typeface="Times New Roman" panose="02020603050405020304" pitchFamily="18" charset="0"/>
              </a:rPr>
              <a:t> образовательной организации, </a:t>
            </a:r>
            <a:r>
              <a:rPr lang="ru-RU" i="1" dirty="0" smtClean="0">
                <a:latin typeface="Calibri" pitchFamily="34" charset="0"/>
                <a:cs typeface="Times New Roman" panose="02020603050405020304" pitchFamily="18" charset="0"/>
              </a:rPr>
              <a:t>характеризующее</a:t>
            </a:r>
            <a:r>
              <a:rPr lang="ru-RU" dirty="0" smtClean="0">
                <a:latin typeface="Calibri" pitchFamily="34" charset="0"/>
                <a:cs typeface="Times New Roman" panose="02020603050405020304" pitchFamily="18" charset="0"/>
              </a:rPr>
              <a:t> её   </a:t>
            </a:r>
            <a:r>
              <a:rPr lang="ru-RU" i="1" dirty="0" smtClean="0">
                <a:latin typeface="Calibri" pitchFamily="34" charset="0"/>
                <a:cs typeface="Times New Roman" panose="02020603050405020304" pitchFamily="18" charset="0"/>
              </a:rPr>
              <a:t>способность</a:t>
            </a:r>
            <a:r>
              <a:rPr lang="ru-RU" dirty="0" smtClean="0">
                <a:latin typeface="Calibri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Calibri" pitchFamily="34" charset="0"/>
                <a:cs typeface="Times New Roman" panose="02020603050405020304" pitchFamily="18" charset="0"/>
              </a:rPr>
              <a:t>к </a:t>
            </a:r>
            <a:r>
              <a:rPr lang="ru-RU" i="1" dirty="0" smtClean="0">
                <a:solidFill>
                  <a:srgbClr val="FF0000"/>
                </a:solidFill>
                <a:latin typeface="Calibri" pitchFamily="34" charset="0"/>
                <a:cs typeface="Times New Roman" panose="02020603050405020304" pitchFamily="18" charset="0"/>
              </a:rPr>
              <a:t>созданию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rgbClr val="FF0000"/>
                </a:solidFill>
                <a:latin typeface="Calibri" pitchFamily="34" charset="0"/>
                <a:cs typeface="Times New Roman" panose="02020603050405020304" pitchFamily="18" charset="0"/>
              </a:rPr>
              <a:t>условий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Times New Roman" panose="02020603050405020304" pitchFamily="18" charset="0"/>
              </a:rPr>
              <a:t>, способствующих наиболее </a:t>
            </a:r>
            <a:r>
              <a:rPr lang="ru-RU" i="1" dirty="0" smtClean="0">
                <a:solidFill>
                  <a:srgbClr val="FF0000"/>
                </a:solidFill>
                <a:latin typeface="Calibri" pitchFamily="34" charset="0"/>
                <a:cs typeface="Times New Roman" panose="02020603050405020304" pitchFamily="18" charset="0"/>
              </a:rPr>
              <a:t>эффективной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rgbClr val="FF0000"/>
                </a:solidFill>
                <a:latin typeface="Calibri" pitchFamily="34" charset="0"/>
                <a:cs typeface="Times New Roman" panose="02020603050405020304" pitchFamily="18" charset="0"/>
              </a:rPr>
              <a:t>реализации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rgbClr val="FF0000"/>
                </a:solidFill>
                <a:latin typeface="Calibri" pitchFamily="34" charset="0"/>
                <a:cs typeface="Times New Roman" panose="02020603050405020304" pitchFamily="18" charset="0"/>
              </a:rPr>
              <a:t>изменений</a:t>
            </a:r>
            <a:r>
              <a:rPr lang="ru-RU" dirty="0" smtClean="0">
                <a:latin typeface="Calibri" pitchFamily="34" charset="0"/>
                <a:cs typeface="Times New Roman" panose="02020603050405020304" pitchFamily="18" charset="0"/>
              </a:rPr>
              <a:t>, которое </a:t>
            </a:r>
            <a:r>
              <a:rPr lang="ru-RU" i="1" dirty="0" smtClean="0">
                <a:latin typeface="Calibri" pitchFamily="34" charset="0"/>
                <a:cs typeface="Times New Roman" panose="02020603050405020304" pitchFamily="18" charset="0"/>
              </a:rPr>
              <a:t>воплощается</a:t>
            </a:r>
            <a:r>
              <a:rPr lang="ru-RU" dirty="0" smtClean="0">
                <a:latin typeface="Calibri" pitchFamily="34" charset="0"/>
                <a:cs typeface="Times New Roman" panose="02020603050405020304" pitchFamily="18" charset="0"/>
              </a:rPr>
              <a:t> прежде всего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Calibri" pitchFamily="34" charset="0"/>
                <a:cs typeface="Times New Roman" panose="02020603050405020304" pitchFamily="18" charset="0"/>
              </a:rPr>
              <a:t>в </a:t>
            </a:r>
            <a:r>
              <a:rPr lang="ru-RU" i="1" dirty="0" smtClean="0">
                <a:latin typeface="Calibri" pitchFamily="34" charset="0"/>
                <a:cs typeface="Times New Roman" panose="02020603050405020304" pitchFamily="18" charset="0"/>
              </a:rPr>
              <a:t>действиях</a:t>
            </a:r>
            <a:r>
              <a:rPr lang="ru-RU" dirty="0" smtClean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Calibri" pitchFamily="34" charset="0"/>
                <a:cs typeface="Times New Roman" panose="02020603050405020304" pitchFamily="18" charset="0"/>
              </a:rPr>
              <a:t>управленческой</a:t>
            </a:r>
            <a:r>
              <a:rPr lang="ru-RU" dirty="0" smtClean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Calibri" pitchFamily="34" charset="0"/>
                <a:cs typeface="Times New Roman" panose="02020603050405020304" pitchFamily="18" charset="0"/>
              </a:rPr>
              <a:t>команды </a:t>
            </a:r>
            <a:r>
              <a:rPr lang="ru-RU" sz="2400" i="1" dirty="0" smtClean="0">
                <a:latin typeface="Calibri" pitchFamily="34" charset="0"/>
                <a:cs typeface="Times New Roman" panose="02020603050405020304" pitchFamily="18" charset="0"/>
              </a:rPr>
              <a:t>(</a:t>
            </a:r>
            <a:r>
              <a:rPr lang="ru-RU" sz="2400" dirty="0" smtClean="0">
                <a:latin typeface="Calibri" pitchFamily="34" charset="0"/>
                <a:cs typeface="Times New Roman" panose="02020603050405020304" pitchFamily="18" charset="0"/>
              </a:rPr>
              <a:t>администрации</a:t>
            </a:r>
            <a:r>
              <a:rPr lang="ru-RU" sz="2400" i="1" dirty="0" smtClean="0">
                <a:latin typeface="Calibri" pitchFamily="34" charset="0"/>
                <a:cs typeface="Times New Roman" panose="02020603050405020304" pitchFamily="18" charset="0"/>
              </a:rPr>
              <a:t>)</a:t>
            </a:r>
            <a:r>
              <a:rPr lang="ru-RU" sz="2400" dirty="0" smtClean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Calibri" pitchFamily="34" charset="0"/>
                <a:cs typeface="Times New Roman" panose="02020603050405020304" pitchFamily="18" charset="0"/>
              </a:rPr>
              <a:t>и последующей </a:t>
            </a:r>
            <a:r>
              <a:rPr lang="ru-RU" i="1" dirty="0" smtClean="0">
                <a:latin typeface="Calibri" pitchFamily="34" charset="0"/>
                <a:cs typeface="Times New Roman" panose="02020603050405020304" pitchFamily="18" charset="0"/>
              </a:rPr>
              <a:t>трансформации</a:t>
            </a:r>
            <a:r>
              <a:rPr lang="ru-RU" dirty="0" smtClean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Calibri" pitchFamily="34" charset="0"/>
                <a:cs typeface="Times New Roman" panose="02020603050405020304" pitchFamily="18" charset="0"/>
              </a:rPr>
              <a:t>организационной</a:t>
            </a:r>
            <a:r>
              <a:rPr lang="ru-RU" dirty="0" smtClean="0"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Calibri" pitchFamily="34" charset="0"/>
                <a:cs typeface="Times New Roman" panose="02020603050405020304" pitchFamily="18" charset="0"/>
              </a:rPr>
              <a:t>культуры</a:t>
            </a:r>
            <a:r>
              <a:rPr lang="ru-RU" dirty="0" smtClean="0">
                <a:latin typeface="Calibri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17539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851104" cy="9906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972109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Возможные  механизмы формирования ОГИ</a:t>
            </a:r>
            <a:endParaRPr lang="ru-RU" sz="3200" b="1" dirty="0">
              <a:solidFill>
                <a:srgbClr val="972109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бъект 2"/>
          <p:cNvSpPr>
            <a:spLocks noGrp="1"/>
          </p:cNvSpPr>
          <p:nvPr>
            <p:ph sz="quarter" idx="1"/>
          </p:nvPr>
        </p:nvSpPr>
        <p:spPr>
          <a:xfrm>
            <a:off x="323528" y="1700808"/>
            <a:ext cx="6613306" cy="291200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идея:</a:t>
            </a:r>
          </a:p>
          <a:p>
            <a:pPr marL="0" indent="0">
              <a:buNone/>
            </a:pPr>
            <a:r>
              <a:rPr lang="ru-RU" sz="3600" dirty="0" smtClean="0"/>
              <a:t> готовность педагогов формируется</a:t>
            </a:r>
          </a:p>
          <a:p>
            <a:pPr marL="0" indent="0">
              <a:buNone/>
            </a:pPr>
            <a:r>
              <a:rPr lang="ru-RU" sz="3600" dirty="0" smtClean="0"/>
              <a:t>через различные  виды объединяющей деятельности…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9717539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851104" cy="9906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972109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Возможные  механизмы формирования ОГИ</a:t>
            </a:r>
            <a:endParaRPr lang="ru-RU" sz="3200" b="1" dirty="0">
              <a:solidFill>
                <a:srgbClr val="972109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бъект 2"/>
          <p:cNvSpPr>
            <a:spLocks noGrp="1"/>
          </p:cNvSpPr>
          <p:nvPr>
            <p:ph sz="quarter" idx="1"/>
          </p:nvPr>
        </p:nvSpPr>
        <p:spPr>
          <a:xfrm>
            <a:off x="395536" y="1752238"/>
            <a:ext cx="6768752" cy="4660776"/>
          </a:xfrm>
          <a:ln>
            <a:solidFill>
              <a:schemeClr val="accent6">
                <a:lumMod val="50000"/>
              </a:schemeClr>
            </a:solidFill>
          </a:ln>
        </p:spPr>
        <p:txBody>
          <a:bodyPr vert="horz">
            <a:normAutofit/>
          </a:bodyPr>
          <a:lstStyle/>
          <a:p>
            <a:pPr marL="0" indent="0">
              <a:lnSpc>
                <a:spcPct val="80000"/>
              </a:lnSpc>
              <a:buFont typeface="Wingdings"/>
              <a:buNone/>
            </a:pPr>
            <a:r>
              <a:rPr lang="ru-RU" sz="2700" b="1" dirty="0" smtClean="0"/>
              <a:t> </a:t>
            </a:r>
            <a:r>
              <a:rPr lang="ru-RU" sz="2800" dirty="0" smtClean="0"/>
              <a:t>ОГИ формируется на основе: последовательных управленческих действий, направленных  </a:t>
            </a:r>
          </a:p>
          <a:p>
            <a:pPr marL="0" indent="0">
              <a:lnSpc>
                <a:spcPct val="80000"/>
              </a:lnSpc>
              <a:buFont typeface="Wingdings"/>
              <a:buNone/>
            </a:pPr>
            <a:endParaRPr lang="ru-RU" sz="2800" dirty="0" smtClean="0"/>
          </a:p>
          <a:p>
            <a:pPr>
              <a:lnSpc>
                <a:spcPct val="80000"/>
              </a:lnSpc>
            </a:pPr>
            <a:r>
              <a:rPr lang="ru-RU" sz="2800" dirty="0" smtClean="0"/>
              <a:t>на  развитие организационной культуры, 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на организацию общешкольных или межшкольных событий, </a:t>
            </a:r>
            <a:r>
              <a:rPr lang="ru-RU" sz="2800" dirty="0" smtClean="0"/>
              <a:t> сообществ</a:t>
            </a:r>
            <a:endParaRPr lang="ru-RU" sz="2800" dirty="0" smtClean="0"/>
          </a:p>
          <a:p>
            <a:pPr>
              <a:lnSpc>
                <a:spcPct val="80000"/>
              </a:lnSpc>
            </a:pPr>
            <a:r>
              <a:rPr lang="ru-RU" sz="2800" dirty="0" smtClean="0"/>
              <a:t>на повышение квалификации внутри школы для команд педагогов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на реализацию педагогических проектов -</a:t>
            </a:r>
            <a:r>
              <a:rPr lang="en-US" sz="2800" dirty="0" smtClean="0"/>
              <a:t>&gt; </a:t>
            </a:r>
            <a:r>
              <a:rPr lang="ru-RU" sz="2800" dirty="0" smtClean="0"/>
              <a:t>работа проектных команд</a:t>
            </a:r>
            <a:r>
              <a:rPr lang="ru-RU" sz="2700" b="1" dirty="0" smtClean="0"/>
              <a:t>.</a:t>
            </a:r>
            <a:endParaRPr lang="ru-RU" sz="2700" b="1" dirty="0"/>
          </a:p>
        </p:txBody>
      </p:sp>
    </p:spTree>
    <p:extLst>
      <p:ext uri="{BB962C8B-B14F-4D97-AF65-F5344CB8AC3E}">
        <p14:creationId xmlns:p14="http://schemas.microsoft.com/office/powerpoint/2010/main" xmlns="" val="29717539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851104" cy="9906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972109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Что такое профессиональное развитие педагога?</a:t>
            </a:r>
            <a:endParaRPr lang="ru-RU" sz="3200" b="1" dirty="0">
              <a:solidFill>
                <a:srgbClr val="972109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3068960"/>
            <a:ext cx="7128792" cy="3672408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Профессиональное развитие педагога</a:t>
            </a:r>
            <a:r>
              <a:rPr lang="ru-RU" dirty="0"/>
              <a:t> – </a:t>
            </a:r>
            <a:r>
              <a:rPr lang="ru-RU" dirty="0" smtClean="0"/>
              <a:t>процесс, включающий</a:t>
            </a:r>
          </a:p>
          <a:p>
            <a:r>
              <a:rPr lang="ru-RU" dirty="0" smtClean="0"/>
              <a:t> внутреннее самоопределение, </a:t>
            </a:r>
          </a:p>
          <a:p>
            <a:r>
              <a:rPr lang="ru-RU" dirty="0" smtClean="0"/>
              <a:t>развитие профессиональных и </a:t>
            </a:r>
            <a:r>
              <a:rPr lang="ru-RU" dirty="0" err="1" smtClean="0"/>
              <a:t>надпрофессиональных</a:t>
            </a:r>
            <a:r>
              <a:rPr lang="ru-RU" dirty="0" smtClean="0"/>
              <a:t> (гибких) навыков (умений), </a:t>
            </a:r>
          </a:p>
          <a:p>
            <a:r>
              <a:rPr lang="ru-RU" dirty="0" smtClean="0"/>
              <a:t>формирование готовности к изменению, способности к постоянному обучению (мотивация развития). </a:t>
            </a:r>
            <a:r>
              <a:rPr lang="ru-RU" dirty="0" smtClean="0">
                <a:solidFill>
                  <a:srgbClr val="8A0000"/>
                </a:solidFill>
              </a:rPr>
              <a:t>Способность инициировать собственные идеи</a:t>
            </a:r>
            <a:r>
              <a:rPr lang="ru-RU" dirty="0" smtClean="0"/>
              <a:t>!</a:t>
            </a:r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0" y="1484784"/>
            <a:ext cx="7452320" cy="1440160"/>
          </a:xfrm>
          <a:prstGeom prst="rect">
            <a:avLst/>
          </a:prstGeom>
          <a:solidFill>
            <a:srgbClr val="9797FF"/>
          </a:solidFill>
        </p:spPr>
        <p:txBody>
          <a:bodyPr vert="horz">
            <a:normAutofit/>
          </a:bodyPr>
          <a:lstStyle/>
          <a:p>
            <a:pPr lvl="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 компетенции по управлению изменениями в собственном профессиональном развитии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846954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484</TotalTime>
  <Words>832</Words>
  <Application>Microsoft Office PowerPoint</Application>
  <PresentationFormat>Экран (4:3)</PresentationFormat>
  <Paragraphs>144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Обычная</vt:lpstr>
      <vt:lpstr>Тема Office</vt:lpstr>
      <vt:lpstr>2_Тема Office</vt:lpstr>
      <vt:lpstr>3_Тема Office</vt:lpstr>
      <vt:lpstr>Слайд 1</vt:lpstr>
      <vt:lpstr>Механизмы формирования организационной готовности к изменениям</vt:lpstr>
      <vt:lpstr>Влияние внешних и внутренних факторов</vt:lpstr>
      <vt:lpstr>Слайд 4</vt:lpstr>
      <vt:lpstr>Слайд 5</vt:lpstr>
      <vt:lpstr>Организационная готовность к изменениям</vt:lpstr>
      <vt:lpstr>Возможные  механизмы формирования ОГИ</vt:lpstr>
      <vt:lpstr>Возможные  механизмы формирования ОГИ</vt:lpstr>
      <vt:lpstr>Что такое профессиональное развитие педагога?</vt:lpstr>
      <vt:lpstr>Возможные  механизмы формирования ОГИ</vt:lpstr>
      <vt:lpstr>Педагогическое проектирование</vt:lpstr>
      <vt:lpstr>Ресурсы проектных команд</vt:lpstr>
      <vt:lpstr>Правила успешности проектной деятельности команды</vt:lpstr>
      <vt:lpstr>Деятельность проектных команд.  Примеры из практики</vt:lpstr>
      <vt:lpstr>Основные вопросы проекта?</vt:lpstr>
      <vt:lpstr>Виды проектных продуктов  на уровне ОО</vt:lpstr>
      <vt:lpstr>Матрица проекта</vt:lpstr>
      <vt:lpstr>Проектные команды в Гимназии</vt:lpstr>
      <vt:lpstr>Педагогическое проектирование, как механизм формирования ОГИ</vt:lpstr>
      <vt:lpstr>Курсовое обучение «Профессиональное развитие  учителя: управление изменениями»</vt:lpstr>
      <vt:lpstr>Какие эффекты дает педагогическое проектирование, как механизм формирования ОГИ?</vt:lpstr>
      <vt:lpstr>Собраться вместе есть начало.   Держаться вместе есть прогресс.    Работать вместе есть успех.       Генри Форд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Сеть как пространство профессионального развития педагога</dc:title>
  <dc:creator>Матина Галина Олеговна</dc:creator>
  <cp:lastModifiedBy>Admin</cp:lastModifiedBy>
  <cp:revision>50</cp:revision>
  <dcterms:created xsi:type="dcterms:W3CDTF">2022-03-23T07:27:19Z</dcterms:created>
  <dcterms:modified xsi:type="dcterms:W3CDTF">2022-03-27T19:43:42Z</dcterms:modified>
</cp:coreProperties>
</file>