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6"/>
  </p:notesMasterIdLst>
  <p:handoutMasterIdLst>
    <p:handoutMasterId r:id="rId17"/>
  </p:handoutMasterIdLst>
  <p:sldIdLst>
    <p:sldId id="312" r:id="rId4"/>
    <p:sldId id="314" r:id="rId5"/>
    <p:sldId id="321" r:id="rId6"/>
    <p:sldId id="315" r:id="rId7"/>
    <p:sldId id="316" r:id="rId8"/>
    <p:sldId id="328" r:id="rId9"/>
    <p:sldId id="320" r:id="rId10"/>
    <p:sldId id="329" r:id="rId11"/>
    <p:sldId id="330" r:id="rId12"/>
    <p:sldId id="323" r:id="rId13"/>
    <p:sldId id="332" r:id="rId14"/>
    <p:sldId id="327" r:id="rId15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E17"/>
    <a:srgbClr val="F26F21"/>
    <a:srgbClr val="00B09B"/>
    <a:srgbClr val="01BFF1"/>
    <a:srgbClr val="00A1DD"/>
    <a:srgbClr val="00C1F4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17" autoAdjust="0"/>
    <p:restoredTop sz="96395" autoAdjust="0"/>
  </p:normalViewPr>
  <p:slideViewPr>
    <p:cSldViewPr showGuides="1">
      <p:cViewPr varScale="1">
        <p:scale>
          <a:sx n="109" d="100"/>
          <a:sy n="109" d="100"/>
        </p:scale>
        <p:origin x="950" y="86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050" b="1" dirty="0">
                <a:effectLst/>
              </a:rPr>
              <a:t>Число</a:t>
            </a:r>
            <a:r>
              <a:rPr lang="ru-RU" sz="1050" b="1" baseline="0" dirty="0">
                <a:effectLst/>
              </a:rPr>
              <a:t> людей с РАС в России</a:t>
            </a:r>
            <a:endParaRPr lang="ru-RU" sz="1050" b="1" dirty="0">
              <a:effectLst/>
            </a:endParaRPr>
          </a:p>
        </c:rich>
      </c:tx>
      <c:layout>
        <c:manualLayout>
          <c:xMode val="edge"/>
          <c:yMode val="edge"/>
          <c:x val="0.24734752805042112"/>
          <c:y val="7.82396208520295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1BFF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13897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7C-49F1-BD22-BDDD670558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26F2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31415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7C-49F1-BD22-BDDD670558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621440"/>
        <c:axId val="90622976"/>
      </c:barChart>
      <c:catAx>
        <c:axId val="90621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90622976"/>
        <c:crosses val="autoZero"/>
        <c:auto val="1"/>
        <c:lblAlgn val="ctr"/>
        <c:lblOffset val="100"/>
        <c:noMultiLvlLbl val="0"/>
      </c:catAx>
      <c:valAx>
        <c:axId val="906229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crossAx val="90621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9559015780158E-2"/>
          <c:y val="0.17885172767774218"/>
          <c:w val="0.42180975607050608"/>
          <c:h val="0.707463112937680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Тест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1BFF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64-4A1B-8407-13D782A4CBC4}"/>
              </c:ext>
            </c:extLst>
          </c:dPt>
          <c:dPt>
            <c:idx val="1"/>
            <c:bubble3D val="0"/>
            <c:spPr>
              <a:solidFill>
                <a:srgbClr val="F26F2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664-4A1B-8407-13D782A4CB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664-4A1B-8407-13D782A4CBC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664-4A1B-8407-13D782A4CBC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664-4A1B-8407-13D782A4CBC4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C664-4A1B-8407-13D782A4CBC4}"/>
              </c:ext>
            </c:extLst>
          </c:dPt>
          <c:dPt>
            <c:idx val="6"/>
            <c:bubble3D val="0"/>
            <c:spPr>
              <a:solidFill>
                <a:srgbClr val="00B09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664-4A1B-8407-13D782A4CBC4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Дети</c:v>
                </c:pt>
                <c:pt idx="1">
                  <c:v>Родители</c:v>
                </c:pt>
                <c:pt idx="2">
                  <c:v>Школа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64-4A1B-8407-13D782A4CB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3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508789108450861"/>
          <c:y val="0.12103661564747818"/>
          <c:w val="0.39356341449407184"/>
          <c:h val="0.774732883685912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19651"/>
            <a:ext cx="1352549" cy="51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2" y="3478843"/>
            <a:ext cx="6083894" cy="4250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Пример адаптации материала в учебном процессе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7" b="21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57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Пример успешной подготовки участников образовательного процесса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ru-RU" b="1" dirty="0"/>
              <a:t>Инклюзивный урок физической культуры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err="1"/>
              <a:t>Сказкотерапия</a:t>
            </a:r>
            <a:r>
              <a:rPr lang="ru-RU" b="1" dirty="0"/>
              <a:t> учащихся 3 и 4 классов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r="27691"/>
          <a:stretch>
            <a:fillRect/>
          </a:stretch>
        </p:blipFill>
        <p:spPr>
          <a:xfrm rot="5400000">
            <a:off x="2405063" y="563563"/>
            <a:ext cx="2087562" cy="3513137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04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403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r="24365"/>
          <a:stretch>
            <a:fillRect/>
          </a:stretch>
        </p:blipFill>
        <p:spPr/>
      </p:pic>
      <p:sp>
        <p:nvSpPr>
          <p:cNvPr id="3" name="Улыбающееся лицо 2"/>
          <p:cNvSpPr/>
          <p:nvPr/>
        </p:nvSpPr>
        <p:spPr>
          <a:xfrm>
            <a:off x="2519772" y="2463738"/>
            <a:ext cx="504056" cy="432048"/>
          </a:xfrm>
          <a:prstGeom prst="smileyFace">
            <a:avLst/>
          </a:prstGeom>
          <a:solidFill>
            <a:srgbClr val="FFFF00"/>
          </a:solidFill>
          <a:ln>
            <a:solidFill>
              <a:srgbClr val="FCA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лыбающееся лицо 7"/>
          <p:cNvSpPr/>
          <p:nvPr/>
        </p:nvSpPr>
        <p:spPr>
          <a:xfrm>
            <a:off x="4247964" y="2034061"/>
            <a:ext cx="504056" cy="432048"/>
          </a:xfrm>
          <a:prstGeom prst="smileyFace">
            <a:avLst/>
          </a:prstGeom>
          <a:solidFill>
            <a:srgbClr val="FFFF00"/>
          </a:solidFill>
          <a:ln>
            <a:solidFill>
              <a:srgbClr val="FCA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лыбающееся лицо 9"/>
          <p:cNvSpPr/>
          <p:nvPr/>
        </p:nvSpPr>
        <p:spPr>
          <a:xfrm>
            <a:off x="1259632" y="3903898"/>
            <a:ext cx="734984" cy="720079"/>
          </a:xfrm>
          <a:prstGeom prst="smileyFace">
            <a:avLst/>
          </a:prstGeom>
          <a:solidFill>
            <a:srgbClr val="FFFF00"/>
          </a:solidFill>
          <a:ln>
            <a:solidFill>
              <a:srgbClr val="FCA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3"/>
          <p:cNvSpPr>
            <a:spLocks noGrp="1"/>
          </p:cNvSpPr>
          <p:nvPr>
            <p:ph sz="half" idx="15"/>
          </p:nvPr>
        </p:nvSpPr>
        <p:spPr>
          <a:xfrm>
            <a:off x="4889840" y="2034061"/>
            <a:ext cx="3892550" cy="2016125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b="1" dirty="0"/>
              <a:t>Кудрявцева Диана Анатольевна</a:t>
            </a:r>
            <a:br>
              <a:rPr lang="ru-RU" dirty="0"/>
            </a:br>
            <a:r>
              <a:rPr lang="ru-RU" i="1" dirty="0"/>
              <a:t>заместитель директора по УВР (инклюзия) ГБОУ школы № 312 Фрунзенского района</a:t>
            </a:r>
          </a:p>
          <a:p>
            <a:pPr>
              <a:spcBef>
                <a:spcPts val="0"/>
              </a:spcBef>
            </a:pPr>
            <a:endParaRPr lang="ru-RU" dirty="0"/>
          </a:p>
          <a:p>
            <a:pPr>
              <a:spcBef>
                <a:spcPts val="0"/>
              </a:spcBef>
            </a:pPr>
            <a:r>
              <a:rPr lang="ru-RU" b="1" dirty="0"/>
              <a:t>Гаврик Арина Сергеевна</a:t>
            </a:r>
            <a:br>
              <a:rPr lang="ru-RU" dirty="0"/>
            </a:br>
            <a:r>
              <a:rPr lang="ru-RU" i="1" dirty="0"/>
              <a:t>учитель-логопед ГБОУ школы № 312 Фрунзенского района</a:t>
            </a:r>
          </a:p>
          <a:p>
            <a:pPr>
              <a:spcBef>
                <a:spcPts val="0"/>
              </a:spcBef>
            </a:pPr>
            <a:endParaRPr lang="ru-RU" dirty="0"/>
          </a:p>
          <a:p>
            <a:pPr>
              <a:spcBef>
                <a:spcPts val="0"/>
              </a:spcBef>
            </a:pPr>
            <a:r>
              <a:rPr lang="ru-RU" b="1" dirty="0"/>
              <a:t>Вершинина Маргарита Сергеевна</a:t>
            </a:r>
          </a:p>
          <a:p>
            <a:pPr>
              <a:spcBef>
                <a:spcPts val="0"/>
              </a:spcBef>
            </a:pPr>
            <a:r>
              <a:rPr lang="ru-RU" i="1" dirty="0"/>
              <a:t>Воспитатель ГПД ГБОУ школы № 312 Фрунзенского района</a:t>
            </a:r>
          </a:p>
          <a:p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18223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Формирование организационной готовности школы к изменениям в условиях </a:t>
            </a:r>
            <a:r>
              <a:rPr lang="ru-RU" sz="2000" dirty="0" err="1"/>
              <a:t>разновекторности</a:t>
            </a:r>
            <a:r>
              <a:rPr lang="ru-RU" sz="2000" dirty="0"/>
              <a:t> ее развития.</a:t>
            </a:r>
            <a:br>
              <a:rPr lang="ru-RU" sz="2000" dirty="0"/>
            </a:br>
            <a:r>
              <a:rPr lang="ru-RU" sz="2000" dirty="0"/>
              <a:t>Работа с детьми ОВЗ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10507" y="2590042"/>
            <a:ext cx="3892522" cy="1980219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b="1" dirty="0"/>
              <a:t>Кудрявцева Диана Анатольевна</a:t>
            </a:r>
            <a:br>
              <a:rPr lang="ru-RU" dirty="0"/>
            </a:br>
            <a:r>
              <a:rPr lang="ru-RU" i="1" dirty="0"/>
              <a:t>заместитель директора по УВР (инклюзия) ГБОУ школы № 312 Фрунзенского района</a:t>
            </a:r>
          </a:p>
          <a:p>
            <a:pPr>
              <a:spcBef>
                <a:spcPts val="0"/>
              </a:spcBef>
            </a:pPr>
            <a:endParaRPr lang="ru-RU" dirty="0"/>
          </a:p>
          <a:p>
            <a:pPr>
              <a:spcBef>
                <a:spcPts val="0"/>
              </a:spcBef>
            </a:pPr>
            <a:r>
              <a:rPr lang="ru-RU" b="1" dirty="0"/>
              <a:t>Гаврик Арина Сергеевна</a:t>
            </a:r>
            <a:br>
              <a:rPr lang="ru-RU" dirty="0"/>
            </a:br>
            <a:r>
              <a:rPr lang="ru-RU" i="1" dirty="0"/>
              <a:t>учитель-логопед ГБОУ школы № 312 Фрунзенского района</a:t>
            </a:r>
          </a:p>
          <a:p>
            <a:pPr>
              <a:spcBef>
                <a:spcPts val="0"/>
              </a:spcBef>
            </a:pPr>
            <a:endParaRPr lang="ru-RU" dirty="0"/>
          </a:p>
          <a:p>
            <a:pPr>
              <a:spcBef>
                <a:spcPts val="0"/>
              </a:spcBef>
            </a:pPr>
            <a:r>
              <a:rPr lang="ru-RU" b="1" dirty="0"/>
              <a:t>Вершинина Маргарита Сергеевна</a:t>
            </a:r>
          </a:p>
          <a:p>
            <a:pPr>
              <a:spcBef>
                <a:spcPts val="0"/>
              </a:spcBef>
            </a:pPr>
            <a:r>
              <a:rPr lang="ru-RU" i="1" dirty="0"/>
              <a:t>Воспитатель ГПД ГБОУ школы № 312 Фрунзенского района</a:t>
            </a:r>
          </a:p>
          <a:p>
            <a:endParaRPr lang="ru-RU" sz="10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40" y="0"/>
            <a:ext cx="3204000" cy="32050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16" y="2733357"/>
            <a:ext cx="3213524" cy="241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Актуальность работы с детьми с ОВЗ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46048591"/>
              </p:ext>
            </p:extLst>
          </p:nvPr>
        </p:nvGraphicFramePr>
        <p:xfrm>
          <a:off x="1692275" y="1347788"/>
          <a:ext cx="3513138" cy="3246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369841" cy="3247009"/>
          </a:xfrm>
        </p:spPr>
        <p:txBody>
          <a:bodyPr>
            <a:normAutofit/>
          </a:bodyPr>
          <a:lstStyle/>
          <a:p>
            <a:r>
              <a:rPr lang="ru-RU" sz="1400" b="1" dirty="0"/>
              <a:t>По данным Министерства здравоохранения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2014 год – 13 897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2018 год – 31 415</a:t>
            </a:r>
          </a:p>
          <a:p>
            <a:r>
              <a:rPr lang="ru-RU" sz="1400" b="1" dirty="0"/>
              <a:t>Рост числа людей с РАС в 2,3 раза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4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Работа с детьми с ОВЗ </a:t>
            </a:r>
            <a:br>
              <a:rPr lang="ru-RU" dirty="0"/>
            </a:br>
            <a:r>
              <a:rPr lang="ru-RU" dirty="0"/>
              <a:t>на базе ГБОУ школы № 312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79A4AE57-A108-41B3-A236-E1B8BAD5E19F}"/>
              </a:ext>
            </a:extLst>
          </p:cNvPr>
          <p:cNvSpPr txBox="1">
            <a:spLocks/>
          </p:cNvSpPr>
          <p:nvPr/>
        </p:nvSpPr>
        <p:spPr>
          <a:xfrm>
            <a:off x="1692463" y="1354999"/>
            <a:ext cx="6983993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1400" b="1" dirty="0"/>
              <a:t>В 2018 году на базе ГБОУ школы № 312 Фрунзенского района был открыт ресурсный класс.</a:t>
            </a:r>
          </a:p>
          <a:p>
            <a:pPr algn="just">
              <a:lnSpc>
                <a:spcPct val="150000"/>
              </a:lnSpc>
            </a:pPr>
            <a:r>
              <a:rPr lang="ru-RU" sz="1400" b="1" dirty="0"/>
              <a:t>Ресурсный класс – место помощи детям с особыми образовательными потребностями.</a:t>
            </a:r>
          </a:p>
          <a:p>
            <a:pPr algn="just">
              <a:lnSpc>
                <a:spcPct val="150000"/>
              </a:lnSpc>
            </a:pPr>
            <a:r>
              <a:rPr lang="ru-RU" sz="1400" b="1" dirty="0"/>
              <a:t>Если в школе все правильно организовано, то такая модель никому не вредит, а наоборот, помогает учителям регулярного класса более качественно организовать процесс образования.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003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Участники образовательного процесса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29557613"/>
              </p:ext>
            </p:extLst>
          </p:nvPr>
        </p:nvGraphicFramePr>
        <p:xfrm>
          <a:off x="1692463" y="1370466"/>
          <a:ext cx="5589361" cy="3332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030C0E24-37B7-4908-AC8B-173F6E34423B}"/>
              </a:ext>
            </a:extLst>
          </p:cNvPr>
          <p:cNvSpPr txBox="1">
            <a:spLocks/>
          </p:cNvSpPr>
          <p:nvPr/>
        </p:nvSpPr>
        <p:spPr>
          <a:xfrm>
            <a:off x="6192179" y="1354999"/>
            <a:ext cx="2610849" cy="32470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6415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Специалисты РК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Учитель-дефектолог</a:t>
            </a:r>
          </a:p>
          <a:p>
            <a:r>
              <a:rPr lang="ru-RU" b="1" dirty="0"/>
              <a:t> </a:t>
            </a:r>
          </a:p>
          <a:p>
            <a:r>
              <a:rPr lang="ru-RU" b="1" dirty="0"/>
              <a:t>Учитель-логопед</a:t>
            </a:r>
          </a:p>
          <a:p>
            <a:r>
              <a:rPr lang="ru-RU" b="1" dirty="0"/>
              <a:t> </a:t>
            </a:r>
          </a:p>
          <a:p>
            <a:r>
              <a:rPr lang="ru-RU" b="1" dirty="0"/>
              <a:t>Педагог-психолог</a:t>
            </a:r>
          </a:p>
          <a:p>
            <a:r>
              <a:rPr lang="ru-RU" b="1" dirty="0"/>
              <a:t> </a:t>
            </a:r>
          </a:p>
          <a:p>
            <a:r>
              <a:rPr lang="ru-RU" b="1" dirty="0" err="1"/>
              <a:t>Тьюторы</a:t>
            </a:r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4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Зоны ресурсного класса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ru-RU" b="1" dirty="0"/>
              <a:t>Учебная зона ресурсного класса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Зона сенсорной разгрузки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8" b="20318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0" b="20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52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Стереотипы при взаимодействии с людьми с ОВЗ в школе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492388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Опасение, что присутствие в классе детей, которые требуют особой поддержки, может тормозить образовательный процесс, другие дети будут меньше успевать на уроке.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 Успеваемость детей, которые развиваются типичным образом, падает.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Учитель на уроке больше внимания уделяет «особенным» детям.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«Особенные дети» могут вести себя «неадекватно», что может испугать других детей в классе.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/>
              <a:t>Люди с ОВЗ никогда не смогут стать полноценными членами общества на 100%, зачем их учить в обычной школе, пусть сидят дома.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4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Формирование готовности участников процесса</a:t>
            </a:r>
            <a:br>
              <a:rPr lang="ru-RU" dirty="0"/>
            </a:br>
            <a:r>
              <a:rPr lang="ru-RU" dirty="0"/>
              <a:t>к </a:t>
            </a:r>
            <a:r>
              <a:rPr lang="ru-RU" dirty="0" err="1"/>
              <a:t>разновекторности</a:t>
            </a:r>
            <a:r>
              <a:rPr lang="ru-RU" dirty="0"/>
              <a:t> развития школы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Работа с педагогическим составом школы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Работа с родителями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Работа с детьми</a:t>
            </a:r>
          </a:p>
          <a:p>
            <a:endParaRPr lang="ru-RU" b="1" dirty="0"/>
          </a:p>
          <a:p>
            <a:endParaRPr lang="ru-RU" b="1" dirty="0"/>
          </a:p>
          <a:p>
            <a:pPr algn="ctr"/>
            <a:r>
              <a:rPr lang="ru-RU" b="1" dirty="0"/>
              <a:t>Время выполнения 5 минут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0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12711</TotalTime>
  <Words>277</Words>
  <Application>Microsoft Office PowerPoint</Application>
  <PresentationFormat>Экран (16:9)</PresentationFormat>
  <Paragraphs>62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Формирование организационной готовности школы к изменениям в условиях разновекторности ее развития. Работа с детьми ОВЗ</vt:lpstr>
      <vt:lpstr>Актуальность работы с детьми с ОВЗ</vt:lpstr>
      <vt:lpstr>Работа с детьми с ОВЗ  на базе ГБОУ школы № 312</vt:lpstr>
      <vt:lpstr>Участники образовательного процесса</vt:lpstr>
      <vt:lpstr>Специалисты РК</vt:lpstr>
      <vt:lpstr>Зоны ресурсного класса</vt:lpstr>
      <vt:lpstr>Стереотипы при взаимодействии с людьми с ОВЗ в школе</vt:lpstr>
      <vt:lpstr>Формирование готовности участников процесса к разновекторности развития школы</vt:lpstr>
      <vt:lpstr>Пример адаптации материала в учебном процессе</vt:lpstr>
      <vt:lpstr>Пример успешной подготовки участников образовательного процесса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Marina Sizova</cp:lastModifiedBy>
  <cp:revision>330</cp:revision>
  <cp:lastPrinted>2017-03-30T08:39:18Z</cp:lastPrinted>
  <dcterms:created xsi:type="dcterms:W3CDTF">2017-03-23T13:26:11Z</dcterms:created>
  <dcterms:modified xsi:type="dcterms:W3CDTF">2022-03-25T15:22:43Z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